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Lst>
  <p:notesMasterIdLst>
    <p:notesMasterId r:id="rId13"/>
  </p:notesMasterIdLst>
  <p:sldIdLst>
    <p:sldId id="1317" r:id="rId2"/>
    <p:sldId id="281" r:id="rId3"/>
    <p:sldId id="1318" r:id="rId4"/>
    <p:sldId id="288" r:id="rId5"/>
    <p:sldId id="282" r:id="rId6"/>
    <p:sldId id="284" r:id="rId7"/>
    <p:sldId id="285" r:id="rId8"/>
    <p:sldId id="286" r:id="rId9"/>
    <p:sldId id="287" r:id="rId10"/>
    <p:sldId id="1319" r:id="rId11"/>
    <p:sldId id="1320" r:id="rId12"/>
  </p:sldIdLst>
  <p:sldSz cx="12192000" cy="6858000"/>
  <p:notesSz cx="6973888"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43"/>
    <p:restoredTop sz="94694"/>
  </p:normalViewPr>
  <p:slideViewPr>
    <p:cSldViewPr snapToGrid="0" snapToObjects="1">
      <p:cViewPr varScale="1">
        <p:scale>
          <a:sx n="75" d="100"/>
          <a:sy n="75" d="100"/>
        </p:scale>
        <p:origin x="282"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3408"/>
          </a:xfrm>
          <a:prstGeom prst="rect">
            <a:avLst/>
          </a:prstGeom>
        </p:spPr>
        <p:txBody>
          <a:bodyPr vert="horz" lIns="92620" tIns="46310" rIns="92620" bIns="46310" rtlCol="0"/>
          <a:lstStyle>
            <a:lvl1pPr algn="l">
              <a:defRPr sz="1200"/>
            </a:lvl1pPr>
          </a:lstStyle>
          <a:p>
            <a:endParaRPr lang="en-US"/>
          </a:p>
        </p:txBody>
      </p:sp>
      <p:sp>
        <p:nvSpPr>
          <p:cNvPr id="3" name="Date Placeholder 2"/>
          <p:cNvSpPr>
            <a:spLocks noGrp="1"/>
          </p:cNvSpPr>
          <p:nvPr>
            <p:ph type="dt" idx="1"/>
          </p:nvPr>
        </p:nvSpPr>
        <p:spPr>
          <a:xfrm>
            <a:off x="3950256" y="0"/>
            <a:ext cx="3022018" cy="463408"/>
          </a:xfrm>
          <a:prstGeom prst="rect">
            <a:avLst/>
          </a:prstGeom>
        </p:spPr>
        <p:txBody>
          <a:bodyPr vert="horz" lIns="92620" tIns="46310" rIns="92620" bIns="46310" rtlCol="0"/>
          <a:lstStyle>
            <a:lvl1pPr algn="r">
              <a:defRPr sz="1200"/>
            </a:lvl1pPr>
          </a:lstStyle>
          <a:p>
            <a:fld id="{3BF84114-567D-494B-BE63-4EFF2D623DBB}" type="datetimeFigureOut">
              <a:rPr lang="en-US" smtClean="0"/>
              <a:t>05/21/2019</a:t>
            </a:fld>
            <a:endParaRPr lang="en-US"/>
          </a:p>
        </p:txBody>
      </p:sp>
      <p:sp>
        <p:nvSpPr>
          <p:cNvPr id="4" name="Slide Image Placeholder 3"/>
          <p:cNvSpPr>
            <a:spLocks noGrp="1" noRot="1" noChangeAspect="1"/>
          </p:cNvSpPr>
          <p:nvPr>
            <p:ph type="sldImg" idx="2"/>
          </p:nvPr>
        </p:nvSpPr>
        <p:spPr>
          <a:xfrm>
            <a:off x="715963" y="1154113"/>
            <a:ext cx="5541962" cy="3117850"/>
          </a:xfrm>
          <a:prstGeom prst="rect">
            <a:avLst/>
          </a:prstGeom>
          <a:noFill/>
          <a:ln w="12700">
            <a:solidFill>
              <a:prstClr val="black"/>
            </a:solidFill>
          </a:ln>
        </p:spPr>
        <p:txBody>
          <a:bodyPr vert="horz" lIns="92620" tIns="46310" rIns="92620" bIns="46310" rtlCol="0" anchor="ctr"/>
          <a:lstStyle/>
          <a:p>
            <a:endParaRPr lang="en-US"/>
          </a:p>
        </p:txBody>
      </p:sp>
      <p:sp>
        <p:nvSpPr>
          <p:cNvPr id="5" name="Notes Placeholder 4"/>
          <p:cNvSpPr>
            <a:spLocks noGrp="1"/>
          </p:cNvSpPr>
          <p:nvPr>
            <p:ph type="body" sz="quarter" idx="3"/>
          </p:nvPr>
        </p:nvSpPr>
        <p:spPr>
          <a:xfrm>
            <a:off x="697389" y="4444861"/>
            <a:ext cx="5579110" cy="3636705"/>
          </a:xfrm>
          <a:prstGeom prst="rect">
            <a:avLst/>
          </a:prstGeom>
        </p:spPr>
        <p:txBody>
          <a:bodyPr vert="horz" lIns="92620" tIns="46310" rIns="92620" bIns="4631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22018" cy="463407"/>
          </a:xfrm>
          <a:prstGeom prst="rect">
            <a:avLst/>
          </a:prstGeom>
        </p:spPr>
        <p:txBody>
          <a:bodyPr vert="horz" lIns="92620" tIns="46310" rIns="92620" bIns="46310" rtlCol="0" anchor="b"/>
          <a:lstStyle>
            <a:lvl1pPr algn="l">
              <a:defRPr sz="1200"/>
            </a:lvl1pPr>
          </a:lstStyle>
          <a:p>
            <a:endParaRPr lang="en-US"/>
          </a:p>
        </p:txBody>
      </p:sp>
      <p:sp>
        <p:nvSpPr>
          <p:cNvPr id="7" name="Slide Number Placeholder 6"/>
          <p:cNvSpPr>
            <a:spLocks noGrp="1"/>
          </p:cNvSpPr>
          <p:nvPr>
            <p:ph type="sldNum" sz="quarter" idx="5"/>
          </p:nvPr>
        </p:nvSpPr>
        <p:spPr>
          <a:xfrm>
            <a:off x="3950256" y="8772669"/>
            <a:ext cx="3022018" cy="463407"/>
          </a:xfrm>
          <a:prstGeom prst="rect">
            <a:avLst/>
          </a:prstGeom>
        </p:spPr>
        <p:txBody>
          <a:bodyPr vert="horz" lIns="92620" tIns="46310" rIns="92620" bIns="46310" rtlCol="0" anchor="b"/>
          <a:lstStyle>
            <a:lvl1pPr algn="r">
              <a:defRPr sz="1200"/>
            </a:lvl1pPr>
          </a:lstStyle>
          <a:p>
            <a:fld id="{31E60482-99D9-2C44-A52F-6B54FACCA532}" type="slidenum">
              <a:rPr lang="en-US" smtClean="0"/>
              <a:t>‹#›</a:t>
            </a:fld>
            <a:endParaRPr lang="en-US"/>
          </a:p>
        </p:txBody>
      </p:sp>
    </p:spTree>
    <p:extLst>
      <p:ext uri="{BB962C8B-B14F-4D97-AF65-F5344CB8AC3E}">
        <p14:creationId xmlns:p14="http://schemas.microsoft.com/office/powerpoint/2010/main" val="1780246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1380983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1154594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620187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9_Cover_A Weekend of Sporting Action">
    <p:bg>
      <p:bgPr>
        <a:solidFill>
          <a:schemeClr val="bg1"/>
        </a:solidFill>
        <a:effectLst/>
      </p:bgPr>
    </p:bg>
    <p:spTree>
      <p:nvGrpSpPr>
        <p:cNvPr id="1" name=""/>
        <p:cNvGrpSpPr/>
        <p:nvPr/>
      </p:nvGrpSpPr>
      <p:grpSpPr>
        <a:xfrm>
          <a:off x="0" y="0"/>
          <a:ext cx="0" cy="0"/>
          <a:chOff x="0" y="0"/>
          <a:chExt cx="0" cy="0"/>
        </a:xfrm>
      </p:grpSpPr>
      <p:pic>
        <p:nvPicPr>
          <p:cNvPr id="31" name="Grafik 30">
            <a:extLst>
              <a:ext uri="{FF2B5EF4-FFF2-40B4-BE49-F238E27FC236}">
                <a16:creationId xmlns:a16="http://schemas.microsoft.com/office/drawing/2014/main" id="{DCB71812-A21C-4ADA-8667-B341E054EA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45" y="-25733"/>
            <a:ext cx="12194355" cy="6896433"/>
          </a:xfrm>
          <a:prstGeom prst="rect">
            <a:avLst/>
          </a:prstGeom>
        </p:spPr>
      </p:pic>
      <p:pic>
        <p:nvPicPr>
          <p:cNvPr id="2" name="Accenture_Technology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6800" y="464714"/>
            <a:ext cx="3855600" cy="618771"/>
          </a:xfrm>
          <a:prstGeom prst="rect">
            <a:avLst/>
          </a:prstGeom>
        </p:spPr>
      </p:pic>
      <p:pic>
        <p:nvPicPr>
          <p:cNvPr id="25" name="Accenture_Technology_BLACK" hidden="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56073" y="455285"/>
            <a:ext cx="3856329" cy="634922"/>
          </a:xfrm>
          <a:prstGeom prst="rect">
            <a:avLst/>
          </a:prstGeom>
        </p:spPr>
      </p:pic>
      <p:pic>
        <p:nvPicPr>
          <p:cNvPr id="7" name="Accenture_Strategy_WHITE"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73000" y="459805"/>
            <a:ext cx="3276000" cy="623063"/>
          </a:xfrm>
          <a:prstGeom prst="rect">
            <a:avLst/>
          </a:prstGeom>
        </p:spPr>
      </p:pic>
      <p:pic>
        <p:nvPicPr>
          <p:cNvPr id="17" name="Accenture_Strategy_BLACK"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72740" y="459805"/>
            <a:ext cx="3276261" cy="623113"/>
          </a:xfrm>
          <a:prstGeom prst="rect">
            <a:avLst/>
          </a:prstGeom>
        </p:spPr>
      </p:pic>
      <p:pic>
        <p:nvPicPr>
          <p:cNvPr id="14" name="Accenture_Operations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73225" y="476724"/>
            <a:ext cx="3704400" cy="613912"/>
          </a:xfrm>
          <a:prstGeom prst="rect">
            <a:avLst/>
          </a:prstGeom>
        </p:spPr>
      </p:pic>
      <p:pic>
        <p:nvPicPr>
          <p:cNvPr id="16" name="Accenture_Operations_BLACK"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72739" y="476724"/>
            <a:ext cx="3704887" cy="613992"/>
          </a:xfrm>
          <a:prstGeom prst="rect">
            <a:avLst/>
          </a:prstGeom>
        </p:spPr>
      </p:pic>
      <p:pic>
        <p:nvPicPr>
          <p:cNvPr id="4" name="Accenture_Mobility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4100" y="651112"/>
            <a:ext cx="3866400" cy="684773"/>
          </a:xfrm>
          <a:prstGeom prst="rect">
            <a:avLst/>
          </a:prstGeom>
        </p:spPr>
      </p:pic>
      <p:pic>
        <p:nvPicPr>
          <p:cNvPr id="18" name="Accenture_Mobility_BLACK"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3350" y="651111"/>
            <a:ext cx="3867151" cy="684905"/>
          </a:xfrm>
          <a:prstGeom prst="rect">
            <a:avLst/>
          </a:prstGeom>
        </p:spPr>
      </p:pic>
      <p:pic>
        <p:nvPicPr>
          <p:cNvPr id="29" name="Accenture_Interactive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4100" y="657227"/>
            <a:ext cx="3866400" cy="683539"/>
          </a:xfrm>
          <a:prstGeom prst="rect">
            <a:avLst/>
          </a:prstGeom>
        </p:spPr>
      </p:pic>
      <p:pic>
        <p:nvPicPr>
          <p:cNvPr id="28" name="Accenture_Interactive_BLACK"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4100" y="657227"/>
            <a:ext cx="3866400" cy="683539"/>
          </a:xfrm>
          <a:prstGeom prst="rect">
            <a:avLst/>
          </a:prstGeom>
        </p:spPr>
      </p:pic>
      <p:pic>
        <p:nvPicPr>
          <p:cNvPr id="5" name="Accenture_Analytics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3349" y="658010"/>
            <a:ext cx="3866400" cy="692114"/>
          </a:xfrm>
          <a:prstGeom prst="rect">
            <a:avLst/>
          </a:prstGeom>
        </p:spPr>
      </p:pic>
      <p:pic>
        <p:nvPicPr>
          <p:cNvPr id="11" name="Accenture_Analytics_BLACK"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3350" y="658012"/>
            <a:ext cx="3867151" cy="692249"/>
          </a:xfrm>
          <a:prstGeom prst="rect">
            <a:avLst/>
          </a:prstGeom>
        </p:spPr>
      </p:pic>
      <p:pic>
        <p:nvPicPr>
          <p:cNvPr id="12" name="Accenture_Analytics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4100" y="658010"/>
            <a:ext cx="3866400" cy="683539"/>
          </a:xfrm>
          <a:prstGeom prst="rect">
            <a:avLst/>
          </a:prstGeom>
        </p:spPr>
      </p:pic>
      <p:pic>
        <p:nvPicPr>
          <p:cNvPr id="3" name="Accenture_Digital_WHITE"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56425" y="467886"/>
            <a:ext cx="2959200" cy="635308"/>
          </a:xfrm>
          <a:prstGeom prst="rect">
            <a:avLst/>
          </a:prstGeom>
        </p:spPr>
      </p:pic>
      <p:pic>
        <p:nvPicPr>
          <p:cNvPr id="15" name="Accenture_Digital_BLACK"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56073" y="467888"/>
            <a:ext cx="2959553" cy="635385"/>
          </a:xfrm>
          <a:prstGeom prst="rect">
            <a:avLst/>
          </a:prstGeom>
        </p:spPr>
      </p:pic>
      <p:pic>
        <p:nvPicPr>
          <p:cNvPr id="26" name="Accenture_Consulting_WHITE"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55225" y="464713"/>
            <a:ext cx="3722400" cy="633721"/>
          </a:xfrm>
          <a:prstGeom prst="rect">
            <a:avLst/>
          </a:prstGeom>
        </p:spPr>
      </p:pic>
      <p:pic>
        <p:nvPicPr>
          <p:cNvPr id="13" name="Accenture_Consulting_BLACK"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56071" y="464711"/>
            <a:ext cx="3721555" cy="633578"/>
          </a:xfrm>
          <a:prstGeom prst="rect">
            <a:avLst/>
          </a:prstGeom>
        </p:spPr>
      </p:pic>
      <p:grpSp>
        <p:nvGrpSpPr>
          <p:cNvPr id="22" name="Accenture_MasterWHITE" hidden="1"/>
          <p:cNvGrpSpPr/>
          <p:nvPr userDrawn="1"/>
        </p:nvGrpSpPr>
        <p:grpSpPr>
          <a:xfrm>
            <a:off x="7782263" y="470923"/>
            <a:ext cx="1828463" cy="530297"/>
            <a:chOff x="457202" y="420673"/>
            <a:chExt cx="2182661" cy="633434"/>
          </a:xfrm>
        </p:grpSpPr>
        <p:sp>
          <p:nvSpPr>
            <p:cNvPr id="23" name="Freeform 6"/>
            <p:cNvSpPr>
              <a:spLocks noEditPoints="1"/>
            </p:cNvSpPr>
            <p:nvPr userDrawn="1"/>
          </p:nvSpPr>
          <p:spPr bwMode="auto">
            <a:xfrm>
              <a:off x="457202" y="668790"/>
              <a:ext cx="2182661" cy="385317"/>
            </a:xfrm>
            <a:custGeom>
              <a:avLst/>
              <a:gdLst>
                <a:gd name="T0" fmla="*/ 35 w 765"/>
                <a:gd name="T1" fmla="*/ 118 h 135"/>
                <a:gd name="T2" fmla="*/ 56 w 765"/>
                <a:gd name="T3" fmla="*/ 88 h 135"/>
                <a:gd name="T4" fmla="*/ 78 w 765"/>
                <a:gd name="T5" fmla="*/ 62 h 135"/>
                <a:gd name="T6" fmla="*/ 4 w 765"/>
                <a:gd name="T7" fmla="*/ 62 h 135"/>
                <a:gd name="T8" fmla="*/ 42 w 765"/>
                <a:gd name="T9" fmla="*/ 47 h 135"/>
                <a:gd name="T10" fmla="*/ 56 w 765"/>
                <a:gd name="T11" fmla="*/ 75 h 135"/>
                <a:gd name="T12" fmla="*/ 30 w 765"/>
                <a:gd name="T13" fmla="*/ 135 h 135"/>
                <a:gd name="T14" fmla="*/ 56 w 765"/>
                <a:gd name="T15" fmla="*/ 121 h 135"/>
                <a:gd name="T16" fmla="*/ 78 w 765"/>
                <a:gd name="T17" fmla="*/ 132 h 135"/>
                <a:gd name="T18" fmla="*/ 132 w 765"/>
                <a:gd name="T19" fmla="*/ 47 h 135"/>
                <a:gd name="T20" fmla="*/ 154 w 765"/>
                <a:gd name="T21" fmla="*/ 118 h 135"/>
                <a:gd name="T22" fmla="*/ 171 w 765"/>
                <a:gd name="T23" fmla="*/ 130 h 135"/>
                <a:gd name="T24" fmla="*/ 88 w 765"/>
                <a:gd name="T25" fmla="*/ 78 h 135"/>
                <a:gd name="T26" fmla="*/ 172 w 765"/>
                <a:gd name="T27" fmla="*/ 67 h 135"/>
                <a:gd name="T28" fmla="*/ 236 w 765"/>
                <a:gd name="T29" fmla="*/ 67 h 135"/>
                <a:gd name="T30" fmla="*/ 202 w 765"/>
                <a:gd name="T31" fmla="*/ 74 h 135"/>
                <a:gd name="T32" fmla="*/ 260 w 765"/>
                <a:gd name="T33" fmla="*/ 116 h 135"/>
                <a:gd name="T34" fmla="*/ 231 w 765"/>
                <a:gd name="T35" fmla="*/ 135 h 135"/>
                <a:gd name="T36" fmla="*/ 223 w 765"/>
                <a:gd name="T37" fmla="*/ 31 h 135"/>
                <a:gd name="T38" fmla="*/ 236 w 765"/>
                <a:gd name="T39" fmla="*/ 67 h 135"/>
                <a:gd name="T40" fmla="*/ 291 w 765"/>
                <a:gd name="T41" fmla="*/ 63 h 135"/>
                <a:gd name="T42" fmla="*/ 327 w 765"/>
                <a:gd name="T43" fmla="*/ 63 h 135"/>
                <a:gd name="T44" fmla="*/ 349 w 765"/>
                <a:gd name="T45" fmla="*/ 71 h 135"/>
                <a:gd name="T46" fmla="*/ 269 w 765"/>
                <a:gd name="T47" fmla="*/ 77 h 135"/>
                <a:gd name="T48" fmla="*/ 347 w 765"/>
                <a:gd name="T49" fmla="*/ 131 h 135"/>
                <a:gd name="T50" fmla="*/ 328 w 765"/>
                <a:gd name="T51" fmla="*/ 118 h 135"/>
                <a:gd name="T52" fmla="*/ 349 w 765"/>
                <a:gd name="T53" fmla="*/ 77 h 135"/>
                <a:gd name="T54" fmla="*/ 418 w 765"/>
                <a:gd name="T55" fmla="*/ 76 h 135"/>
                <a:gd name="T56" fmla="*/ 408 w 765"/>
                <a:gd name="T57" fmla="*/ 52 h 135"/>
                <a:gd name="T58" fmla="*/ 384 w 765"/>
                <a:gd name="T59" fmla="*/ 132 h 135"/>
                <a:gd name="T60" fmla="*/ 361 w 765"/>
                <a:gd name="T61" fmla="*/ 33 h 135"/>
                <a:gd name="T62" fmla="*/ 384 w 765"/>
                <a:gd name="T63" fmla="*/ 51 h 135"/>
                <a:gd name="T64" fmla="*/ 414 w 765"/>
                <a:gd name="T65" fmla="*/ 31 h 135"/>
                <a:gd name="T66" fmla="*/ 441 w 765"/>
                <a:gd name="T67" fmla="*/ 132 h 135"/>
                <a:gd name="T68" fmla="*/ 489 w 765"/>
                <a:gd name="T69" fmla="*/ 49 h 135"/>
                <a:gd name="T70" fmla="*/ 505 w 765"/>
                <a:gd name="T71" fmla="*/ 118 h 135"/>
                <a:gd name="T72" fmla="*/ 516 w 765"/>
                <a:gd name="T73" fmla="*/ 133 h 135"/>
                <a:gd name="T74" fmla="*/ 466 w 765"/>
                <a:gd name="T75" fmla="*/ 107 h 135"/>
                <a:gd name="T76" fmla="*/ 447 w 765"/>
                <a:gd name="T77" fmla="*/ 49 h 135"/>
                <a:gd name="T78" fmla="*/ 466 w 765"/>
                <a:gd name="T79" fmla="*/ 33 h 135"/>
                <a:gd name="T80" fmla="*/ 489 w 765"/>
                <a:gd name="T81" fmla="*/ 0 h 135"/>
                <a:gd name="T82" fmla="*/ 519 w 765"/>
                <a:gd name="T83" fmla="*/ 33 h 135"/>
                <a:gd name="T84" fmla="*/ 489 w 765"/>
                <a:gd name="T85" fmla="*/ 49 h 135"/>
                <a:gd name="T86" fmla="*/ 586 w 765"/>
                <a:gd name="T87" fmla="*/ 114 h 135"/>
                <a:gd name="T88" fmla="*/ 556 w 765"/>
                <a:gd name="T89" fmla="*/ 135 h 135"/>
                <a:gd name="T90" fmla="*/ 529 w 765"/>
                <a:gd name="T91" fmla="*/ 33 h 135"/>
                <a:gd name="T92" fmla="*/ 552 w 765"/>
                <a:gd name="T93" fmla="*/ 90 h 135"/>
                <a:gd name="T94" fmla="*/ 563 w 765"/>
                <a:gd name="T95" fmla="*/ 113 h 135"/>
                <a:gd name="T96" fmla="*/ 586 w 765"/>
                <a:gd name="T97" fmla="*/ 33 h 135"/>
                <a:gd name="T98" fmla="*/ 609 w 765"/>
                <a:gd name="T99" fmla="*/ 132 h 135"/>
                <a:gd name="T100" fmla="*/ 647 w 765"/>
                <a:gd name="T101" fmla="*/ 89 h 135"/>
                <a:gd name="T102" fmla="*/ 624 w 765"/>
                <a:gd name="T103" fmla="*/ 132 h 135"/>
                <a:gd name="T104" fmla="*/ 647 w 765"/>
                <a:gd name="T105" fmla="*/ 33 h 135"/>
                <a:gd name="T106" fmla="*/ 648 w 765"/>
                <a:gd name="T107" fmla="*/ 51 h 135"/>
                <a:gd name="T108" fmla="*/ 680 w 765"/>
                <a:gd name="T109" fmla="*/ 55 h 135"/>
                <a:gd name="T110" fmla="*/ 743 w 765"/>
                <a:gd name="T111" fmla="*/ 63 h 135"/>
                <a:gd name="T112" fmla="*/ 726 w 765"/>
                <a:gd name="T113" fmla="*/ 45 h 135"/>
                <a:gd name="T114" fmla="*/ 765 w 765"/>
                <a:gd name="T115" fmla="*/ 77 h 135"/>
                <a:gd name="T116" fmla="*/ 727 w 765"/>
                <a:gd name="T117" fmla="*/ 31 h 135"/>
                <a:gd name="T118" fmla="*/ 735 w 765"/>
                <a:gd name="T119" fmla="*/ 135 h 135"/>
                <a:gd name="T120" fmla="*/ 763 w 765"/>
                <a:gd name="T121" fmla="*/ 115 h 135"/>
                <a:gd name="T122" fmla="*/ 706 w 765"/>
                <a:gd name="T123" fmla="*/ 7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5" h="135">
                  <a:moveTo>
                    <a:pt x="56" y="88"/>
                  </a:moveTo>
                  <a:cubicBezTo>
                    <a:pt x="56" y="101"/>
                    <a:pt x="51" y="118"/>
                    <a:pt x="35" y="118"/>
                  </a:cubicBezTo>
                  <a:cubicBezTo>
                    <a:pt x="28" y="118"/>
                    <a:pt x="23" y="114"/>
                    <a:pt x="23" y="106"/>
                  </a:cubicBezTo>
                  <a:cubicBezTo>
                    <a:pt x="23" y="91"/>
                    <a:pt x="45" y="88"/>
                    <a:pt x="56" y="88"/>
                  </a:cubicBezTo>
                  <a:close/>
                  <a:moveTo>
                    <a:pt x="78" y="132"/>
                  </a:moveTo>
                  <a:cubicBezTo>
                    <a:pt x="78" y="62"/>
                    <a:pt x="78" y="62"/>
                    <a:pt x="78" y="62"/>
                  </a:cubicBezTo>
                  <a:cubicBezTo>
                    <a:pt x="78" y="38"/>
                    <a:pt x="63" y="31"/>
                    <a:pt x="42" y="31"/>
                  </a:cubicBezTo>
                  <a:cubicBezTo>
                    <a:pt x="21" y="31"/>
                    <a:pt x="4" y="39"/>
                    <a:pt x="4" y="62"/>
                  </a:cubicBezTo>
                  <a:cubicBezTo>
                    <a:pt x="27" y="62"/>
                    <a:pt x="27" y="62"/>
                    <a:pt x="27" y="62"/>
                  </a:cubicBezTo>
                  <a:cubicBezTo>
                    <a:pt x="27" y="52"/>
                    <a:pt x="32" y="47"/>
                    <a:pt x="42" y="47"/>
                  </a:cubicBezTo>
                  <a:cubicBezTo>
                    <a:pt x="53" y="47"/>
                    <a:pt x="56" y="55"/>
                    <a:pt x="56" y="65"/>
                  </a:cubicBezTo>
                  <a:cubicBezTo>
                    <a:pt x="56" y="75"/>
                    <a:pt x="56" y="75"/>
                    <a:pt x="56" y="75"/>
                  </a:cubicBezTo>
                  <a:cubicBezTo>
                    <a:pt x="33" y="76"/>
                    <a:pt x="0" y="79"/>
                    <a:pt x="0" y="109"/>
                  </a:cubicBezTo>
                  <a:cubicBezTo>
                    <a:pt x="0" y="125"/>
                    <a:pt x="14" y="135"/>
                    <a:pt x="30" y="135"/>
                  </a:cubicBezTo>
                  <a:cubicBezTo>
                    <a:pt x="41" y="135"/>
                    <a:pt x="51" y="131"/>
                    <a:pt x="56" y="121"/>
                  </a:cubicBezTo>
                  <a:cubicBezTo>
                    <a:pt x="56" y="121"/>
                    <a:pt x="56" y="121"/>
                    <a:pt x="56" y="121"/>
                  </a:cubicBezTo>
                  <a:cubicBezTo>
                    <a:pt x="56" y="132"/>
                    <a:pt x="56" y="132"/>
                    <a:pt x="56" y="132"/>
                  </a:cubicBezTo>
                  <a:lnTo>
                    <a:pt x="78" y="132"/>
                  </a:lnTo>
                  <a:close/>
                  <a:moveTo>
                    <a:pt x="147" y="67"/>
                  </a:moveTo>
                  <a:cubicBezTo>
                    <a:pt x="147" y="57"/>
                    <a:pt x="144" y="47"/>
                    <a:pt x="132" y="47"/>
                  </a:cubicBezTo>
                  <a:cubicBezTo>
                    <a:pt x="117" y="47"/>
                    <a:pt x="113" y="62"/>
                    <a:pt x="113" y="74"/>
                  </a:cubicBezTo>
                  <a:cubicBezTo>
                    <a:pt x="113" y="99"/>
                    <a:pt x="128" y="118"/>
                    <a:pt x="154" y="118"/>
                  </a:cubicBezTo>
                  <a:cubicBezTo>
                    <a:pt x="160" y="118"/>
                    <a:pt x="165" y="118"/>
                    <a:pt x="171" y="116"/>
                  </a:cubicBezTo>
                  <a:cubicBezTo>
                    <a:pt x="171" y="130"/>
                    <a:pt x="171" y="130"/>
                    <a:pt x="171" y="130"/>
                  </a:cubicBezTo>
                  <a:cubicBezTo>
                    <a:pt x="161" y="133"/>
                    <a:pt x="151" y="135"/>
                    <a:pt x="142" y="135"/>
                  </a:cubicBezTo>
                  <a:cubicBezTo>
                    <a:pt x="106" y="135"/>
                    <a:pt x="88" y="113"/>
                    <a:pt x="88" y="78"/>
                  </a:cubicBezTo>
                  <a:cubicBezTo>
                    <a:pt x="88" y="49"/>
                    <a:pt x="104" y="31"/>
                    <a:pt x="134" y="31"/>
                  </a:cubicBezTo>
                  <a:cubicBezTo>
                    <a:pt x="158" y="31"/>
                    <a:pt x="172" y="42"/>
                    <a:pt x="172" y="67"/>
                  </a:cubicBezTo>
                  <a:lnTo>
                    <a:pt x="147" y="67"/>
                  </a:lnTo>
                  <a:close/>
                  <a:moveTo>
                    <a:pt x="236" y="67"/>
                  </a:moveTo>
                  <a:cubicBezTo>
                    <a:pt x="236" y="57"/>
                    <a:pt x="233" y="47"/>
                    <a:pt x="221" y="47"/>
                  </a:cubicBezTo>
                  <a:cubicBezTo>
                    <a:pt x="206" y="47"/>
                    <a:pt x="202" y="62"/>
                    <a:pt x="202" y="74"/>
                  </a:cubicBezTo>
                  <a:cubicBezTo>
                    <a:pt x="202" y="99"/>
                    <a:pt x="217" y="118"/>
                    <a:pt x="243" y="118"/>
                  </a:cubicBezTo>
                  <a:cubicBezTo>
                    <a:pt x="249" y="118"/>
                    <a:pt x="254" y="118"/>
                    <a:pt x="260" y="116"/>
                  </a:cubicBezTo>
                  <a:cubicBezTo>
                    <a:pt x="260" y="130"/>
                    <a:pt x="260" y="130"/>
                    <a:pt x="260" y="130"/>
                  </a:cubicBezTo>
                  <a:cubicBezTo>
                    <a:pt x="250" y="133"/>
                    <a:pt x="241" y="135"/>
                    <a:pt x="231" y="135"/>
                  </a:cubicBezTo>
                  <a:cubicBezTo>
                    <a:pt x="195" y="135"/>
                    <a:pt x="177" y="113"/>
                    <a:pt x="177" y="78"/>
                  </a:cubicBezTo>
                  <a:cubicBezTo>
                    <a:pt x="177" y="49"/>
                    <a:pt x="193" y="31"/>
                    <a:pt x="223" y="31"/>
                  </a:cubicBezTo>
                  <a:cubicBezTo>
                    <a:pt x="247" y="31"/>
                    <a:pt x="261" y="42"/>
                    <a:pt x="261" y="67"/>
                  </a:cubicBezTo>
                  <a:lnTo>
                    <a:pt x="236" y="67"/>
                  </a:lnTo>
                  <a:close/>
                  <a:moveTo>
                    <a:pt x="327" y="63"/>
                  </a:moveTo>
                  <a:cubicBezTo>
                    <a:pt x="291" y="63"/>
                    <a:pt x="291" y="63"/>
                    <a:pt x="291" y="63"/>
                  </a:cubicBezTo>
                  <a:cubicBezTo>
                    <a:pt x="292" y="53"/>
                    <a:pt x="300" y="45"/>
                    <a:pt x="310" y="45"/>
                  </a:cubicBezTo>
                  <a:cubicBezTo>
                    <a:pt x="320" y="45"/>
                    <a:pt x="327" y="52"/>
                    <a:pt x="327" y="63"/>
                  </a:cubicBezTo>
                  <a:close/>
                  <a:moveTo>
                    <a:pt x="349" y="77"/>
                  </a:moveTo>
                  <a:cubicBezTo>
                    <a:pt x="349" y="71"/>
                    <a:pt x="349" y="71"/>
                    <a:pt x="349" y="71"/>
                  </a:cubicBezTo>
                  <a:cubicBezTo>
                    <a:pt x="349" y="47"/>
                    <a:pt x="337" y="31"/>
                    <a:pt x="311" y="31"/>
                  </a:cubicBezTo>
                  <a:cubicBezTo>
                    <a:pt x="282" y="31"/>
                    <a:pt x="269" y="49"/>
                    <a:pt x="269" y="77"/>
                  </a:cubicBezTo>
                  <a:cubicBezTo>
                    <a:pt x="269" y="110"/>
                    <a:pt x="283" y="135"/>
                    <a:pt x="319" y="135"/>
                  </a:cubicBezTo>
                  <a:cubicBezTo>
                    <a:pt x="328" y="135"/>
                    <a:pt x="338" y="134"/>
                    <a:pt x="347" y="131"/>
                  </a:cubicBezTo>
                  <a:cubicBezTo>
                    <a:pt x="347" y="115"/>
                    <a:pt x="347" y="115"/>
                    <a:pt x="347" y="115"/>
                  </a:cubicBezTo>
                  <a:cubicBezTo>
                    <a:pt x="341" y="117"/>
                    <a:pt x="334" y="118"/>
                    <a:pt x="328" y="118"/>
                  </a:cubicBezTo>
                  <a:cubicBezTo>
                    <a:pt x="305" y="118"/>
                    <a:pt x="290" y="98"/>
                    <a:pt x="290" y="77"/>
                  </a:cubicBezTo>
                  <a:lnTo>
                    <a:pt x="349" y="77"/>
                  </a:lnTo>
                  <a:close/>
                  <a:moveTo>
                    <a:pt x="418" y="132"/>
                  </a:moveTo>
                  <a:cubicBezTo>
                    <a:pt x="418" y="76"/>
                    <a:pt x="418" y="76"/>
                    <a:pt x="418" y="76"/>
                  </a:cubicBezTo>
                  <a:cubicBezTo>
                    <a:pt x="418" y="71"/>
                    <a:pt x="418" y="58"/>
                    <a:pt x="414" y="54"/>
                  </a:cubicBezTo>
                  <a:cubicBezTo>
                    <a:pt x="413" y="53"/>
                    <a:pt x="410" y="52"/>
                    <a:pt x="408" y="52"/>
                  </a:cubicBezTo>
                  <a:cubicBezTo>
                    <a:pt x="391" y="52"/>
                    <a:pt x="384" y="76"/>
                    <a:pt x="384" y="89"/>
                  </a:cubicBezTo>
                  <a:cubicBezTo>
                    <a:pt x="384" y="132"/>
                    <a:pt x="384" y="132"/>
                    <a:pt x="384" y="132"/>
                  </a:cubicBezTo>
                  <a:cubicBezTo>
                    <a:pt x="361" y="132"/>
                    <a:pt x="361" y="132"/>
                    <a:pt x="361" y="132"/>
                  </a:cubicBezTo>
                  <a:cubicBezTo>
                    <a:pt x="361" y="33"/>
                    <a:pt x="361" y="33"/>
                    <a:pt x="361" y="33"/>
                  </a:cubicBezTo>
                  <a:cubicBezTo>
                    <a:pt x="384" y="33"/>
                    <a:pt x="384" y="33"/>
                    <a:pt x="384" y="33"/>
                  </a:cubicBezTo>
                  <a:cubicBezTo>
                    <a:pt x="384" y="51"/>
                    <a:pt x="384" y="51"/>
                    <a:pt x="384" y="51"/>
                  </a:cubicBezTo>
                  <a:cubicBezTo>
                    <a:pt x="385" y="51"/>
                    <a:pt x="385" y="51"/>
                    <a:pt x="385" y="51"/>
                  </a:cubicBezTo>
                  <a:cubicBezTo>
                    <a:pt x="390" y="39"/>
                    <a:pt x="400" y="31"/>
                    <a:pt x="414" y="31"/>
                  </a:cubicBezTo>
                  <a:cubicBezTo>
                    <a:pt x="433" y="31"/>
                    <a:pt x="441" y="46"/>
                    <a:pt x="441" y="63"/>
                  </a:cubicBezTo>
                  <a:cubicBezTo>
                    <a:pt x="441" y="132"/>
                    <a:pt x="441" y="132"/>
                    <a:pt x="441" y="132"/>
                  </a:cubicBezTo>
                  <a:lnTo>
                    <a:pt x="418" y="132"/>
                  </a:lnTo>
                  <a:close/>
                  <a:moveTo>
                    <a:pt x="489" y="49"/>
                  </a:moveTo>
                  <a:cubicBezTo>
                    <a:pt x="489" y="96"/>
                    <a:pt x="489" y="96"/>
                    <a:pt x="489" y="96"/>
                  </a:cubicBezTo>
                  <a:cubicBezTo>
                    <a:pt x="489" y="108"/>
                    <a:pt x="491" y="118"/>
                    <a:pt x="505" y="118"/>
                  </a:cubicBezTo>
                  <a:cubicBezTo>
                    <a:pt x="509" y="118"/>
                    <a:pt x="512" y="118"/>
                    <a:pt x="516" y="117"/>
                  </a:cubicBezTo>
                  <a:cubicBezTo>
                    <a:pt x="516" y="133"/>
                    <a:pt x="516" y="133"/>
                    <a:pt x="516" y="133"/>
                  </a:cubicBezTo>
                  <a:cubicBezTo>
                    <a:pt x="510" y="134"/>
                    <a:pt x="503" y="135"/>
                    <a:pt x="497" y="135"/>
                  </a:cubicBezTo>
                  <a:cubicBezTo>
                    <a:pt x="477" y="135"/>
                    <a:pt x="466" y="128"/>
                    <a:pt x="466" y="107"/>
                  </a:cubicBezTo>
                  <a:cubicBezTo>
                    <a:pt x="466" y="49"/>
                    <a:pt x="466" y="49"/>
                    <a:pt x="466" y="49"/>
                  </a:cubicBezTo>
                  <a:cubicBezTo>
                    <a:pt x="447" y="49"/>
                    <a:pt x="447" y="49"/>
                    <a:pt x="447" y="49"/>
                  </a:cubicBezTo>
                  <a:cubicBezTo>
                    <a:pt x="447" y="33"/>
                    <a:pt x="447" y="33"/>
                    <a:pt x="447" y="33"/>
                  </a:cubicBezTo>
                  <a:cubicBezTo>
                    <a:pt x="466" y="33"/>
                    <a:pt x="466" y="33"/>
                    <a:pt x="466" y="33"/>
                  </a:cubicBezTo>
                  <a:cubicBezTo>
                    <a:pt x="466" y="9"/>
                    <a:pt x="466" y="9"/>
                    <a:pt x="466" y="9"/>
                  </a:cubicBezTo>
                  <a:cubicBezTo>
                    <a:pt x="489" y="0"/>
                    <a:pt x="489" y="0"/>
                    <a:pt x="489" y="0"/>
                  </a:cubicBezTo>
                  <a:cubicBezTo>
                    <a:pt x="489" y="33"/>
                    <a:pt x="489" y="33"/>
                    <a:pt x="489" y="33"/>
                  </a:cubicBezTo>
                  <a:cubicBezTo>
                    <a:pt x="519" y="33"/>
                    <a:pt x="519" y="33"/>
                    <a:pt x="519" y="33"/>
                  </a:cubicBezTo>
                  <a:cubicBezTo>
                    <a:pt x="519" y="49"/>
                    <a:pt x="519" y="49"/>
                    <a:pt x="519" y="49"/>
                  </a:cubicBezTo>
                  <a:lnTo>
                    <a:pt x="489" y="49"/>
                  </a:lnTo>
                  <a:close/>
                  <a:moveTo>
                    <a:pt x="586" y="132"/>
                  </a:moveTo>
                  <a:cubicBezTo>
                    <a:pt x="586" y="114"/>
                    <a:pt x="586" y="114"/>
                    <a:pt x="586" y="114"/>
                  </a:cubicBezTo>
                  <a:cubicBezTo>
                    <a:pt x="586" y="114"/>
                    <a:pt x="586" y="114"/>
                    <a:pt x="586" y="114"/>
                  </a:cubicBezTo>
                  <a:cubicBezTo>
                    <a:pt x="580" y="126"/>
                    <a:pt x="570" y="135"/>
                    <a:pt x="556" y="135"/>
                  </a:cubicBezTo>
                  <a:cubicBezTo>
                    <a:pt x="537" y="135"/>
                    <a:pt x="529" y="119"/>
                    <a:pt x="529" y="102"/>
                  </a:cubicBezTo>
                  <a:cubicBezTo>
                    <a:pt x="529" y="33"/>
                    <a:pt x="529" y="33"/>
                    <a:pt x="529" y="33"/>
                  </a:cubicBezTo>
                  <a:cubicBezTo>
                    <a:pt x="552" y="33"/>
                    <a:pt x="552" y="33"/>
                    <a:pt x="552" y="33"/>
                  </a:cubicBezTo>
                  <a:cubicBezTo>
                    <a:pt x="552" y="90"/>
                    <a:pt x="552" y="90"/>
                    <a:pt x="552" y="90"/>
                  </a:cubicBezTo>
                  <a:cubicBezTo>
                    <a:pt x="552" y="95"/>
                    <a:pt x="552" y="107"/>
                    <a:pt x="556" y="111"/>
                  </a:cubicBezTo>
                  <a:cubicBezTo>
                    <a:pt x="558" y="113"/>
                    <a:pt x="560" y="113"/>
                    <a:pt x="563" y="113"/>
                  </a:cubicBezTo>
                  <a:cubicBezTo>
                    <a:pt x="579" y="113"/>
                    <a:pt x="586" y="89"/>
                    <a:pt x="586" y="76"/>
                  </a:cubicBezTo>
                  <a:cubicBezTo>
                    <a:pt x="586" y="33"/>
                    <a:pt x="586" y="33"/>
                    <a:pt x="586" y="33"/>
                  </a:cubicBezTo>
                  <a:cubicBezTo>
                    <a:pt x="609" y="33"/>
                    <a:pt x="609" y="33"/>
                    <a:pt x="609" y="33"/>
                  </a:cubicBezTo>
                  <a:cubicBezTo>
                    <a:pt x="609" y="132"/>
                    <a:pt x="609" y="132"/>
                    <a:pt x="609" y="132"/>
                  </a:cubicBezTo>
                  <a:lnTo>
                    <a:pt x="586" y="132"/>
                  </a:lnTo>
                  <a:close/>
                  <a:moveTo>
                    <a:pt x="647" y="89"/>
                  </a:moveTo>
                  <a:cubicBezTo>
                    <a:pt x="647" y="132"/>
                    <a:pt x="647" y="132"/>
                    <a:pt x="647" y="132"/>
                  </a:cubicBezTo>
                  <a:cubicBezTo>
                    <a:pt x="624" y="132"/>
                    <a:pt x="624" y="132"/>
                    <a:pt x="624" y="132"/>
                  </a:cubicBezTo>
                  <a:cubicBezTo>
                    <a:pt x="624" y="33"/>
                    <a:pt x="624" y="33"/>
                    <a:pt x="624" y="33"/>
                  </a:cubicBezTo>
                  <a:cubicBezTo>
                    <a:pt x="647" y="33"/>
                    <a:pt x="647" y="33"/>
                    <a:pt x="647" y="33"/>
                  </a:cubicBezTo>
                  <a:cubicBezTo>
                    <a:pt x="647" y="51"/>
                    <a:pt x="647" y="51"/>
                    <a:pt x="647" y="51"/>
                  </a:cubicBezTo>
                  <a:cubicBezTo>
                    <a:pt x="648" y="51"/>
                    <a:pt x="648" y="51"/>
                    <a:pt x="648" y="51"/>
                  </a:cubicBezTo>
                  <a:cubicBezTo>
                    <a:pt x="655" y="37"/>
                    <a:pt x="663" y="31"/>
                    <a:pt x="680" y="31"/>
                  </a:cubicBezTo>
                  <a:cubicBezTo>
                    <a:pt x="680" y="55"/>
                    <a:pt x="680" y="55"/>
                    <a:pt x="680" y="55"/>
                  </a:cubicBezTo>
                  <a:cubicBezTo>
                    <a:pt x="656" y="55"/>
                    <a:pt x="647" y="65"/>
                    <a:pt x="647" y="89"/>
                  </a:cubicBezTo>
                  <a:close/>
                  <a:moveTo>
                    <a:pt x="743" y="63"/>
                  </a:moveTo>
                  <a:cubicBezTo>
                    <a:pt x="707" y="63"/>
                    <a:pt x="707" y="63"/>
                    <a:pt x="707" y="63"/>
                  </a:cubicBezTo>
                  <a:cubicBezTo>
                    <a:pt x="708" y="53"/>
                    <a:pt x="715" y="45"/>
                    <a:pt x="726" y="45"/>
                  </a:cubicBezTo>
                  <a:cubicBezTo>
                    <a:pt x="736" y="45"/>
                    <a:pt x="743" y="52"/>
                    <a:pt x="743" y="63"/>
                  </a:cubicBezTo>
                  <a:close/>
                  <a:moveTo>
                    <a:pt x="765" y="77"/>
                  </a:moveTo>
                  <a:cubicBezTo>
                    <a:pt x="765" y="71"/>
                    <a:pt x="765" y="71"/>
                    <a:pt x="765" y="71"/>
                  </a:cubicBezTo>
                  <a:cubicBezTo>
                    <a:pt x="765" y="47"/>
                    <a:pt x="753" y="31"/>
                    <a:pt x="727" y="31"/>
                  </a:cubicBezTo>
                  <a:cubicBezTo>
                    <a:pt x="698" y="31"/>
                    <a:pt x="685" y="49"/>
                    <a:pt x="685" y="77"/>
                  </a:cubicBezTo>
                  <a:cubicBezTo>
                    <a:pt x="685" y="110"/>
                    <a:pt x="699" y="135"/>
                    <a:pt x="735" y="135"/>
                  </a:cubicBezTo>
                  <a:cubicBezTo>
                    <a:pt x="744" y="135"/>
                    <a:pt x="754" y="134"/>
                    <a:pt x="763" y="131"/>
                  </a:cubicBezTo>
                  <a:cubicBezTo>
                    <a:pt x="763" y="115"/>
                    <a:pt x="763" y="115"/>
                    <a:pt x="763" y="115"/>
                  </a:cubicBezTo>
                  <a:cubicBezTo>
                    <a:pt x="757" y="117"/>
                    <a:pt x="750" y="118"/>
                    <a:pt x="744" y="118"/>
                  </a:cubicBezTo>
                  <a:cubicBezTo>
                    <a:pt x="721" y="118"/>
                    <a:pt x="706" y="98"/>
                    <a:pt x="706" y="77"/>
                  </a:cubicBezTo>
                  <a:lnTo>
                    <a:pt x="765" y="7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350" dirty="0"/>
            </a:p>
          </p:txBody>
        </p:sp>
        <p:sp>
          <p:nvSpPr>
            <p:cNvPr id="24" name="Freeform 23"/>
            <p:cNvSpPr/>
            <p:nvPr/>
          </p:nvSpPr>
          <p:spPr>
            <a:xfrm>
              <a:off x="1739049" y="420673"/>
              <a:ext cx="210120" cy="215132"/>
            </a:xfrm>
            <a:custGeom>
              <a:avLst/>
              <a:gdLst>
                <a:gd name="connsiteX0" fmla="*/ 0 w 4457700"/>
                <a:gd name="connsiteY0" fmla="*/ 0 h 4552950"/>
                <a:gd name="connsiteX1" fmla="*/ 4457700 w 4457700"/>
                <a:gd name="connsiteY1" fmla="*/ 1828800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57700"/>
                <a:gd name="connsiteY0" fmla="*/ 0 h 4552950"/>
                <a:gd name="connsiteX1" fmla="*/ 4457700 w 4457700"/>
                <a:gd name="connsiteY1" fmla="*/ 1824037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57700"/>
                <a:gd name="connsiteY0" fmla="*/ 0 h 4552950"/>
                <a:gd name="connsiteX1" fmla="*/ 4457700 w 4457700"/>
                <a:gd name="connsiteY1" fmla="*/ 1816893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62462"/>
                <a:gd name="connsiteY0" fmla="*/ 0 h 4552950"/>
                <a:gd name="connsiteX1" fmla="*/ 4462462 w 4462462"/>
                <a:gd name="connsiteY1" fmla="*/ 1819275 h 4552950"/>
                <a:gd name="connsiteX2" fmla="*/ 4457700 w 4462462"/>
                <a:gd name="connsiteY2" fmla="*/ 2743200 h 4552950"/>
                <a:gd name="connsiteX3" fmla="*/ 0 w 4462462"/>
                <a:gd name="connsiteY3" fmla="*/ 4552950 h 4552950"/>
                <a:gd name="connsiteX4" fmla="*/ 0 w 4462462"/>
                <a:gd name="connsiteY4" fmla="*/ 3543300 h 4552950"/>
                <a:gd name="connsiteX5" fmla="*/ 3282950 w 4462462"/>
                <a:gd name="connsiteY5" fmla="*/ 2286000 h 4552950"/>
                <a:gd name="connsiteX6" fmla="*/ 0 w 4462462"/>
                <a:gd name="connsiteY6" fmla="*/ 1016000 h 4552950"/>
                <a:gd name="connsiteX7" fmla="*/ 0 w 4462462"/>
                <a:gd name="connsiteY7" fmla="*/ 0 h 4552950"/>
                <a:gd name="connsiteX0" fmla="*/ 0 w 4462921"/>
                <a:gd name="connsiteY0" fmla="*/ 0 h 4552950"/>
                <a:gd name="connsiteX1" fmla="*/ 4462462 w 4462921"/>
                <a:gd name="connsiteY1" fmla="*/ 1819275 h 4552950"/>
                <a:gd name="connsiteX2" fmla="*/ 4462463 w 4462921"/>
                <a:gd name="connsiteY2" fmla="*/ 2747962 h 4552950"/>
                <a:gd name="connsiteX3" fmla="*/ 0 w 4462921"/>
                <a:gd name="connsiteY3" fmla="*/ 4552950 h 4552950"/>
                <a:gd name="connsiteX4" fmla="*/ 0 w 4462921"/>
                <a:gd name="connsiteY4" fmla="*/ 3543300 h 4552950"/>
                <a:gd name="connsiteX5" fmla="*/ 3282950 w 4462921"/>
                <a:gd name="connsiteY5" fmla="*/ 2286000 h 4552950"/>
                <a:gd name="connsiteX6" fmla="*/ 0 w 4462921"/>
                <a:gd name="connsiteY6" fmla="*/ 1016000 h 4552950"/>
                <a:gd name="connsiteX7" fmla="*/ 0 w 4462921"/>
                <a:gd name="connsiteY7" fmla="*/ 0 h 4552950"/>
                <a:gd name="connsiteX0" fmla="*/ 0 w 4462921"/>
                <a:gd name="connsiteY0" fmla="*/ 0 h 4552950"/>
                <a:gd name="connsiteX1" fmla="*/ 4462462 w 4462921"/>
                <a:gd name="connsiteY1" fmla="*/ 1819275 h 4552950"/>
                <a:gd name="connsiteX2" fmla="*/ 4462463 w 4462921"/>
                <a:gd name="connsiteY2" fmla="*/ 2747962 h 4552950"/>
                <a:gd name="connsiteX3" fmla="*/ 0 w 4462921"/>
                <a:gd name="connsiteY3" fmla="*/ 4552950 h 4552950"/>
                <a:gd name="connsiteX4" fmla="*/ 0 w 4462921"/>
                <a:gd name="connsiteY4" fmla="*/ 3543300 h 4552950"/>
                <a:gd name="connsiteX5" fmla="*/ 3282950 w 4462921"/>
                <a:gd name="connsiteY5" fmla="*/ 2286000 h 4552950"/>
                <a:gd name="connsiteX6" fmla="*/ 0 w 4462921"/>
                <a:gd name="connsiteY6" fmla="*/ 1016000 h 4552950"/>
                <a:gd name="connsiteX7" fmla="*/ 0 w 4462921"/>
                <a:gd name="connsiteY7" fmla="*/ 0 h 4552950"/>
                <a:gd name="connsiteX0" fmla="*/ 0 w 4462921"/>
                <a:gd name="connsiteY0" fmla="*/ 0 h 4560094"/>
                <a:gd name="connsiteX1" fmla="*/ 4462462 w 4462921"/>
                <a:gd name="connsiteY1" fmla="*/ 1819275 h 4560094"/>
                <a:gd name="connsiteX2" fmla="*/ 4462463 w 4462921"/>
                <a:gd name="connsiteY2" fmla="*/ 2747962 h 4560094"/>
                <a:gd name="connsiteX3" fmla="*/ 2381 w 4462921"/>
                <a:gd name="connsiteY3" fmla="*/ 4560094 h 4560094"/>
                <a:gd name="connsiteX4" fmla="*/ 0 w 4462921"/>
                <a:gd name="connsiteY4" fmla="*/ 3543300 h 4560094"/>
                <a:gd name="connsiteX5" fmla="*/ 3282950 w 4462921"/>
                <a:gd name="connsiteY5" fmla="*/ 2286000 h 4560094"/>
                <a:gd name="connsiteX6" fmla="*/ 0 w 4462921"/>
                <a:gd name="connsiteY6" fmla="*/ 1016000 h 4560094"/>
                <a:gd name="connsiteX7" fmla="*/ 0 w 4462921"/>
                <a:gd name="connsiteY7" fmla="*/ 0 h 4560094"/>
                <a:gd name="connsiteX0" fmla="*/ 0 w 4462921"/>
                <a:gd name="connsiteY0" fmla="*/ 0 h 4560094"/>
                <a:gd name="connsiteX1" fmla="*/ 4462462 w 4462921"/>
                <a:gd name="connsiteY1" fmla="*/ 1819275 h 4560094"/>
                <a:gd name="connsiteX2" fmla="*/ 4462463 w 4462921"/>
                <a:gd name="connsiteY2" fmla="*/ 2747962 h 4560094"/>
                <a:gd name="connsiteX3" fmla="*/ 2381 w 4462921"/>
                <a:gd name="connsiteY3" fmla="*/ 4560094 h 4560094"/>
                <a:gd name="connsiteX4" fmla="*/ 0 w 4462921"/>
                <a:gd name="connsiteY4" fmla="*/ 3543300 h 4560094"/>
                <a:gd name="connsiteX5" fmla="*/ 3275807 w 4462921"/>
                <a:gd name="connsiteY5" fmla="*/ 2286000 h 4560094"/>
                <a:gd name="connsiteX6" fmla="*/ 0 w 4462921"/>
                <a:gd name="connsiteY6" fmla="*/ 1016000 h 4560094"/>
                <a:gd name="connsiteX7" fmla="*/ 0 w 4462921"/>
                <a:gd name="connsiteY7" fmla="*/ 0 h 4560094"/>
                <a:gd name="connsiteX0" fmla="*/ 0 w 4462921"/>
                <a:gd name="connsiteY0" fmla="*/ 0 h 4557713"/>
                <a:gd name="connsiteX1" fmla="*/ 4462462 w 4462921"/>
                <a:gd name="connsiteY1" fmla="*/ 1819275 h 4557713"/>
                <a:gd name="connsiteX2" fmla="*/ 4462463 w 4462921"/>
                <a:gd name="connsiteY2" fmla="*/ 2747962 h 4557713"/>
                <a:gd name="connsiteX3" fmla="*/ 2381 w 4462921"/>
                <a:gd name="connsiteY3" fmla="*/ 4557713 h 4557713"/>
                <a:gd name="connsiteX4" fmla="*/ 0 w 4462921"/>
                <a:gd name="connsiteY4" fmla="*/ 3543300 h 4557713"/>
                <a:gd name="connsiteX5" fmla="*/ 3275807 w 4462921"/>
                <a:gd name="connsiteY5" fmla="*/ 2286000 h 4557713"/>
                <a:gd name="connsiteX6" fmla="*/ 0 w 4462921"/>
                <a:gd name="connsiteY6" fmla="*/ 1016000 h 4557713"/>
                <a:gd name="connsiteX7" fmla="*/ 0 w 4462921"/>
                <a:gd name="connsiteY7" fmla="*/ 0 h 4557713"/>
                <a:gd name="connsiteX0" fmla="*/ 0 w 4462921"/>
                <a:gd name="connsiteY0" fmla="*/ 0 h 4562475"/>
                <a:gd name="connsiteX1" fmla="*/ 4462462 w 4462921"/>
                <a:gd name="connsiteY1" fmla="*/ 1819275 h 4562475"/>
                <a:gd name="connsiteX2" fmla="*/ 4462463 w 4462921"/>
                <a:gd name="connsiteY2" fmla="*/ 2747962 h 4562475"/>
                <a:gd name="connsiteX3" fmla="*/ 2381 w 4462921"/>
                <a:gd name="connsiteY3" fmla="*/ 4562475 h 4562475"/>
                <a:gd name="connsiteX4" fmla="*/ 0 w 4462921"/>
                <a:gd name="connsiteY4" fmla="*/ 3543300 h 4562475"/>
                <a:gd name="connsiteX5" fmla="*/ 3275807 w 4462921"/>
                <a:gd name="connsiteY5" fmla="*/ 2286000 h 4562475"/>
                <a:gd name="connsiteX6" fmla="*/ 0 w 4462921"/>
                <a:gd name="connsiteY6" fmla="*/ 1016000 h 4562475"/>
                <a:gd name="connsiteX7" fmla="*/ 0 w 4462921"/>
                <a:gd name="connsiteY7" fmla="*/ 0 h 4562475"/>
                <a:gd name="connsiteX0" fmla="*/ 2486 w 4465407"/>
                <a:gd name="connsiteY0" fmla="*/ 0 h 4564856"/>
                <a:gd name="connsiteX1" fmla="*/ 4464948 w 4465407"/>
                <a:gd name="connsiteY1" fmla="*/ 1819275 h 4564856"/>
                <a:gd name="connsiteX2" fmla="*/ 4464949 w 4465407"/>
                <a:gd name="connsiteY2" fmla="*/ 2747962 h 4564856"/>
                <a:gd name="connsiteX3" fmla="*/ 105 w 4465407"/>
                <a:gd name="connsiteY3" fmla="*/ 4564856 h 4564856"/>
                <a:gd name="connsiteX4" fmla="*/ 2486 w 4465407"/>
                <a:gd name="connsiteY4" fmla="*/ 3543300 h 4564856"/>
                <a:gd name="connsiteX5" fmla="*/ 3278293 w 4465407"/>
                <a:gd name="connsiteY5" fmla="*/ 2286000 h 4564856"/>
                <a:gd name="connsiteX6" fmla="*/ 2486 w 4465407"/>
                <a:gd name="connsiteY6" fmla="*/ 1016000 h 4564856"/>
                <a:gd name="connsiteX7" fmla="*/ 2486 w 4465407"/>
                <a:gd name="connsiteY7" fmla="*/ 0 h 4564856"/>
                <a:gd name="connsiteX0" fmla="*/ 2610 w 4465531"/>
                <a:gd name="connsiteY0" fmla="*/ 0 h 4564856"/>
                <a:gd name="connsiteX1" fmla="*/ 4465072 w 4465531"/>
                <a:gd name="connsiteY1" fmla="*/ 1819275 h 4564856"/>
                <a:gd name="connsiteX2" fmla="*/ 4465073 w 4465531"/>
                <a:gd name="connsiteY2" fmla="*/ 2747962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5531"/>
                <a:gd name="connsiteY0" fmla="*/ 0 h 4564856"/>
                <a:gd name="connsiteX1" fmla="*/ 4465072 w 4465531"/>
                <a:gd name="connsiteY1" fmla="*/ 1819275 h 4564856"/>
                <a:gd name="connsiteX2" fmla="*/ 4465073 w 4465531"/>
                <a:gd name="connsiteY2" fmla="*/ 2750343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5531"/>
                <a:gd name="connsiteY0" fmla="*/ 0 h 4564856"/>
                <a:gd name="connsiteX1" fmla="*/ 4465072 w 4465531"/>
                <a:gd name="connsiteY1" fmla="*/ 1819275 h 4564856"/>
                <a:gd name="connsiteX2" fmla="*/ 4465073 w 4465531"/>
                <a:gd name="connsiteY2" fmla="*/ 2755106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8417 w 4467453"/>
                <a:gd name="connsiteY5" fmla="*/ 2286000 h 4564856"/>
                <a:gd name="connsiteX6" fmla="*/ 2610 w 4467453"/>
                <a:gd name="connsiteY6" fmla="*/ 1016000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8417 w 4467453"/>
                <a:gd name="connsiteY5" fmla="*/ 2286000 h 4564856"/>
                <a:gd name="connsiteX6" fmla="*/ 2610 w 4467453"/>
                <a:gd name="connsiteY6" fmla="*/ 1020763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1273 w 4467453"/>
                <a:gd name="connsiteY5" fmla="*/ 2288382 h 4564856"/>
                <a:gd name="connsiteX6" fmla="*/ 2610 w 4467453"/>
                <a:gd name="connsiteY6" fmla="*/ 1020763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1273 w 4467453"/>
                <a:gd name="connsiteY5" fmla="*/ 2288382 h 4564856"/>
                <a:gd name="connsiteX6" fmla="*/ 2610 w 4467453"/>
                <a:gd name="connsiteY6" fmla="*/ 1020763 h 4564856"/>
                <a:gd name="connsiteX7" fmla="*/ 2610 w 4467453"/>
                <a:gd name="connsiteY7" fmla="*/ 0 h 4564856"/>
                <a:gd name="connsiteX0" fmla="*/ 2610 w 4465530"/>
                <a:gd name="connsiteY0" fmla="*/ 0 h 4564856"/>
                <a:gd name="connsiteX1" fmla="*/ 4465071 w 4465530"/>
                <a:gd name="connsiteY1" fmla="*/ 1819275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0763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0763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3145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64129 w 4465530"/>
                <a:gd name="connsiteY5" fmla="*/ 2288382 h 4564856"/>
                <a:gd name="connsiteX6" fmla="*/ 2610 w 4465530"/>
                <a:gd name="connsiteY6" fmla="*/ 1023145 h 4564856"/>
                <a:gd name="connsiteX7" fmla="*/ 2610 w 4465530"/>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5066 w 4467986"/>
                <a:gd name="connsiteY6" fmla="*/ 1023145 h 4564856"/>
                <a:gd name="connsiteX7" fmla="*/ 0 w 4467986"/>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2533 w 4467986"/>
                <a:gd name="connsiteY6" fmla="*/ 1018079 h 4564856"/>
                <a:gd name="connsiteX7" fmla="*/ 0 w 4467986"/>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2533 w 4467986"/>
                <a:gd name="connsiteY6" fmla="*/ 1023145 h 4564856"/>
                <a:gd name="connsiteX7" fmla="*/ 0 w 4467986"/>
                <a:gd name="connsiteY7" fmla="*/ 0 h 4564856"/>
                <a:gd name="connsiteX0" fmla="*/ 0 w 4467986"/>
                <a:gd name="connsiteY0" fmla="*/ 0 h 4567262"/>
                <a:gd name="connsiteX1" fmla="*/ 4467527 w 4467986"/>
                <a:gd name="connsiteY1" fmla="*/ 1814537 h 4567262"/>
                <a:gd name="connsiteX2" fmla="*/ 4467529 w 4467986"/>
                <a:gd name="connsiteY2" fmla="*/ 2757512 h 4567262"/>
                <a:gd name="connsiteX3" fmla="*/ 2685 w 4467986"/>
                <a:gd name="connsiteY3" fmla="*/ 4567262 h 4567262"/>
                <a:gd name="connsiteX4" fmla="*/ 2684 w 4467986"/>
                <a:gd name="connsiteY4" fmla="*/ 3548087 h 4567262"/>
                <a:gd name="connsiteX5" fmla="*/ 3266585 w 4467986"/>
                <a:gd name="connsiteY5" fmla="*/ 2290788 h 4567262"/>
                <a:gd name="connsiteX6" fmla="*/ 2533 w 4467986"/>
                <a:gd name="connsiteY6" fmla="*/ 1025551 h 4567262"/>
                <a:gd name="connsiteX7" fmla="*/ 0 w 4467986"/>
                <a:gd name="connsiteY7" fmla="*/ 0 h 4567262"/>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50493 h 4569668"/>
                <a:gd name="connsiteX5" fmla="*/ 3264555 w 4465956"/>
                <a:gd name="connsiteY5" fmla="*/ 2293194 h 4569668"/>
                <a:gd name="connsiteX6" fmla="*/ 503 w 4465956"/>
                <a:gd name="connsiteY6" fmla="*/ 1027957 h 4569668"/>
                <a:gd name="connsiteX7" fmla="*/ 377 w 4465956"/>
                <a:gd name="connsiteY7" fmla="*/ 0 h 4569668"/>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48111 h 4569668"/>
                <a:gd name="connsiteX5" fmla="*/ 3264555 w 4465956"/>
                <a:gd name="connsiteY5" fmla="*/ 2293194 h 4569668"/>
                <a:gd name="connsiteX6" fmla="*/ 503 w 4465956"/>
                <a:gd name="connsiteY6" fmla="*/ 1027957 h 4569668"/>
                <a:gd name="connsiteX7" fmla="*/ 377 w 4465956"/>
                <a:gd name="connsiteY7" fmla="*/ 0 h 4569668"/>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48111 h 4569668"/>
                <a:gd name="connsiteX5" fmla="*/ 3257411 w 4465956"/>
                <a:gd name="connsiteY5" fmla="*/ 2293194 h 4569668"/>
                <a:gd name="connsiteX6" fmla="*/ 503 w 4465956"/>
                <a:gd name="connsiteY6" fmla="*/ 1027957 h 4569668"/>
                <a:gd name="connsiteX7" fmla="*/ 377 w 4465956"/>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5956" h="4569668">
                  <a:moveTo>
                    <a:pt x="377" y="0"/>
                  </a:moveTo>
                  <a:lnTo>
                    <a:pt x="4465497" y="1816943"/>
                  </a:lnTo>
                  <a:cubicBezTo>
                    <a:pt x="4463910" y="2124918"/>
                    <a:pt x="4467086" y="2451943"/>
                    <a:pt x="4465499" y="2759918"/>
                  </a:cubicBezTo>
                  <a:lnTo>
                    <a:pt x="655" y="4569668"/>
                  </a:lnTo>
                  <a:cubicBezTo>
                    <a:pt x="-139" y="4230737"/>
                    <a:pt x="1448" y="3887042"/>
                    <a:pt x="654" y="3548111"/>
                  </a:cubicBezTo>
                  <a:lnTo>
                    <a:pt x="3257411" y="2293194"/>
                  </a:lnTo>
                  <a:lnTo>
                    <a:pt x="503" y="1027957"/>
                  </a:lnTo>
                  <a:cubicBezTo>
                    <a:pt x="-1186" y="686909"/>
                    <a:pt x="2066" y="341048"/>
                    <a:pt x="37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dirty="0"/>
            </a:p>
          </p:txBody>
        </p:sp>
      </p:grpSp>
      <p:grpSp>
        <p:nvGrpSpPr>
          <p:cNvPr id="30" name="Group 4">
            <a:extLst>
              <a:ext uri="{FF2B5EF4-FFF2-40B4-BE49-F238E27FC236}">
                <a16:creationId xmlns:a16="http://schemas.microsoft.com/office/drawing/2014/main" id="{4AA6E730-1B7A-4EBA-AF72-AD4933D0E764}"/>
              </a:ext>
            </a:extLst>
          </p:cNvPr>
          <p:cNvGrpSpPr>
            <a:grpSpLocks noChangeAspect="1"/>
          </p:cNvGrpSpPr>
          <p:nvPr userDrawn="1"/>
        </p:nvGrpSpPr>
        <p:grpSpPr bwMode="auto">
          <a:xfrm>
            <a:off x="9804574" y="371288"/>
            <a:ext cx="2006425" cy="528825"/>
            <a:chOff x="217" y="3941"/>
            <a:chExt cx="645" cy="170"/>
          </a:xfrm>
          <a:solidFill>
            <a:schemeClr val="tx1"/>
          </a:solidFill>
        </p:grpSpPr>
        <p:sp>
          <p:nvSpPr>
            <p:cNvPr id="33" name="Freeform 6">
              <a:extLst>
                <a:ext uri="{FF2B5EF4-FFF2-40B4-BE49-F238E27FC236}">
                  <a16:creationId xmlns:a16="http://schemas.microsoft.com/office/drawing/2014/main" id="{738A060A-0367-461D-95C5-070E0F7EBB96}"/>
                </a:ext>
              </a:extLst>
            </p:cNvPr>
            <p:cNvSpPr>
              <a:spLocks/>
            </p:cNvSpPr>
            <p:nvPr userDrawn="1"/>
          </p:nvSpPr>
          <p:spPr bwMode="auto">
            <a:xfrm>
              <a:off x="593" y="3941"/>
              <a:ext cx="63" cy="67"/>
            </a:xfrm>
            <a:custGeom>
              <a:avLst/>
              <a:gdLst>
                <a:gd name="T0" fmla="*/ 0 w 382"/>
                <a:gd name="T1" fmla="*/ 0 h 405"/>
                <a:gd name="T2" fmla="*/ 0 w 382"/>
                <a:gd name="T3" fmla="*/ 0 h 405"/>
                <a:gd name="T4" fmla="*/ 382 w 382"/>
                <a:gd name="T5" fmla="*/ 155 h 405"/>
                <a:gd name="T6" fmla="*/ 382 w 382"/>
                <a:gd name="T7" fmla="*/ 251 h 405"/>
                <a:gd name="T8" fmla="*/ 0 w 382"/>
                <a:gd name="T9" fmla="*/ 405 h 405"/>
                <a:gd name="T10" fmla="*/ 0 w 382"/>
                <a:gd name="T11" fmla="*/ 286 h 405"/>
                <a:gd name="T12" fmla="*/ 223 w 382"/>
                <a:gd name="T13" fmla="*/ 203 h 405"/>
                <a:gd name="T14" fmla="*/ 0 w 382"/>
                <a:gd name="T15" fmla="*/ 116 h 405"/>
                <a:gd name="T16" fmla="*/ 0 w 382"/>
                <a:gd name="T17"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2" h="405">
                  <a:moveTo>
                    <a:pt x="0" y="0"/>
                  </a:moveTo>
                  <a:lnTo>
                    <a:pt x="0" y="0"/>
                  </a:lnTo>
                  <a:lnTo>
                    <a:pt x="382" y="155"/>
                  </a:lnTo>
                  <a:lnTo>
                    <a:pt x="382" y="251"/>
                  </a:lnTo>
                  <a:lnTo>
                    <a:pt x="0" y="405"/>
                  </a:lnTo>
                  <a:lnTo>
                    <a:pt x="0" y="286"/>
                  </a:lnTo>
                  <a:lnTo>
                    <a:pt x="223" y="203"/>
                  </a:lnTo>
                  <a:lnTo>
                    <a:pt x="0" y="116"/>
                  </a:ln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 name="Freeform 7">
              <a:extLst>
                <a:ext uri="{FF2B5EF4-FFF2-40B4-BE49-F238E27FC236}">
                  <a16:creationId xmlns:a16="http://schemas.microsoft.com/office/drawing/2014/main" id="{6092E7BC-4B9F-45BF-8D97-1F2DA7134665}"/>
                </a:ext>
              </a:extLst>
            </p:cNvPr>
            <p:cNvSpPr>
              <a:spLocks noEditPoints="1"/>
            </p:cNvSpPr>
            <p:nvPr userDrawn="1"/>
          </p:nvSpPr>
          <p:spPr bwMode="auto">
            <a:xfrm>
              <a:off x="217" y="4012"/>
              <a:ext cx="645" cy="99"/>
            </a:xfrm>
            <a:custGeom>
              <a:avLst/>
              <a:gdLst>
                <a:gd name="T0" fmla="*/ 125 w 3869"/>
                <a:gd name="T1" fmla="*/ 467 h 592"/>
                <a:gd name="T2" fmla="*/ 247 w 3869"/>
                <a:gd name="T3" fmla="*/ 481 h 592"/>
                <a:gd name="T4" fmla="*/ 3618 w 3869"/>
                <a:gd name="T5" fmla="*/ 227 h 592"/>
                <a:gd name="T6" fmla="*/ 3718 w 3869"/>
                <a:gd name="T7" fmla="*/ 230 h 592"/>
                <a:gd name="T8" fmla="*/ 1532 w 3869"/>
                <a:gd name="T9" fmla="*/ 257 h 592"/>
                <a:gd name="T10" fmla="*/ 1622 w 3869"/>
                <a:gd name="T11" fmla="*/ 215 h 592"/>
                <a:gd name="T12" fmla="*/ 2841 w 3869"/>
                <a:gd name="T13" fmla="*/ 492 h 592"/>
                <a:gd name="T14" fmla="*/ 2940 w 3869"/>
                <a:gd name="T15" fmla="*/ 135 h 592"/>
                <a:gd name="T16" fmla="*/ 2861 w 3869"/>
                <a:gd name="T17" fmla="*/ 584 h 592"/>
                <a:gd name="T18" fmla="*/ 2679 w 3869"/>
                <a:gd name="T19" fmla="*/ 500 h 592"/>
                <a:gd name="T20" fmla="*/ 3314 w 3869"/>
                <a:gd name="T21" fmla="*/ 275 h 592"/>
                <a:gd name="T22" fmla="*/ 3279 w 3869"/>
                <a:gd name="T23" fmla="*/ 217 h 592"/>
                <a:gd name="T24" fmla="*/ 3723 w 3869"/>
                <a:gd name="T25" fmla="*/ 132 h 592"/>
                <a:gd name="T26" fmla="*/ 3869 w 3869"/>
                <a:gd name="T27" fmla="*/ 336 h 592"/>
                <a:gd name="T28" fmla="*/ 3652 w 3869"/>
                <a:gd name="T29" fmla="*/ 500 h 592"/>
                <a:gd name="T30" fmla="*/ 3862 w 3869"/>
                <a:gd name="T31" fmla="*/ 470 h 592"/>
                <a:gd name="T32" fmla="*/ 3635 w 3869"/>
                <a:gd name="T33" fmla="*/ 590 h 592"/>
                <a:gd name="T34" fmla="*/ 3454 w 3869"/>
                <a:gd name="T35" fmla="*/ 404 h 592"/>
                <a:gd name="T36" fmla="*/ 3548 w 3869"/>
                <a:gd name="T37" fmla="*/ 158 h 592"/>
                <a:gd name="T38" fmla="*/ 2230 w 3869"/>
                <a:gd name="T39" fmla="*/ 156 h 592"/>
                <a:gd name="T40" fmla="*/ 2150 w 3869"/>
                <a:gd name="T41" fmla="*/ 278 h 592"/>
                <a:gd name="T42" fmla="*/ 2024 w 3869"/>
                <a:gd name="T43" fmla="*/ 253 h 592"/>
                <a:gd name="T44" fmla="*/ 2017 w 3869"/>
                <a:gd name="T45" fmla="*/ 185 h 592"/>
                <a:gd name="T46" fmla="*/ 1659 w 3869"/>
                <a:gd name="T47" fmla="*/ 132 h 592"/>
                <a:gd name="T48" fmla="*/ 1805 w 3869"/>
                <a:gd name="T49" fmla="*/ 336 h 592"/>
                <a:gd name="T50" fmla="*/ 1588 w 3869"/>
                <a:gd name="T51" fmla="*/ 500 h 592"/>
                <a:gd name="T52" fmla="*/ 1798 w 3869"/>
                <a:gd name="T53" fmla="*/ 470 h 592"/>
                <a:gd name="T54" fmla="*/ 1572 w 3869"/>
                <a:gd name="T55" fmla="*/ 590 h 592"/>
                <a:gd name="T56" fmla="*/ 1390 w 3869"/>
                <a:gd name="T57" fmla="*/ 404 h 592"/>
                <a:gd name="T58" fmla="*/ 1485 w 3869"/>
                <a:gd name="T59" fmla="*/ 158 h 592"/>
                <a:gd name="T60" fmla="*/ 1248 w 3869"/>
                <a:gd name="T61" fmla="*/ 152 h 592"/>
                <a:gd name="T62" fmla="*/ 1202 w 3869"/>
                <a:gd name="T63" fmla="*/ 256 h 592"/>
                <a:gd name="T64" fmla="*/ 1066 w 3869"/>
                <a:gd name="T65" fmla="*/ 272 h 592"/>
                <a:gd name="T66" fmla="*/ 1087 w 3869"/>
                <a:gd name="T67" fmla="*/ 480 h 592"/>
                <a:gd name="T68" fmla="*/ 1223 w 3869"/>
                <a:gd name="T69" fmla="*/ 417 h 592"/>
                <a:gd name="T70" fmla="*/ 1176 w 3869"/>
                <a:gd name="T71" fmla="*/ 588 h 592"/>
                <a:gd name="T72" fmla="*/ 944 w 3869"/>
                <a:gd name="T73" fmla="*/ 470 h 592"/>
                <a:gd name="T74" fmla="*/ 977 w 3869"/>
                <a:gd name="T75" fmla="*/ 196 h 592"/>
                <a:gd name="T76" fmla="*/ 733 w 3869"/>
                <a:gd name="T77" fmla="*/ 132 h 592"/>
                <a:gd name="T78" fmla="*/ 751 w 3869"/>
                <a:gd name="T79" fmla="*/ 295 h 592"/>
                <a:gd name="T80" fmla="*/ 626 w 3869"/>
                <a:gd name="T81" fmla="*/ 240 h 592"/>
                <a:gd name="T82" fmla="*/ 601 w 3869"/>
                <a:gd name="T83" fmla="*/ 448 h 592"/>
                <a:gd name="T84" fmla="*/ 745 w 3869"/>
                <a:gd name="T85" fmla="*/ 460 h 592"/>
                <a:gd name="T86" fmla="*/ 776 w 3869"/>
                <a:gd name="T87" fmla="*/ 570 h 592"/>
                <a:gd name="T88" fmla="*/ 510 w 3869"/>
                <a:gd name="T89" fmla="*/ 524 h 592"/>
                <a:gd name="T90" fmla="*/ 480 w 3869"/>
                <a:gd name="T91" fmla="*/ 250 h 592"/>
                <a:gd name="T92" fmla="*/ 206 w 3869"/>
                <a:gd name="T93" fmla="*/ 126 h 592"/>
                <a:gd name="T94" fmla="*/ 389 w 3869"/>
                <a:gd name="T95" fmla="*/ 252 h 592"/>
                <a:gd name="T96" fmla="*/ 176 w 3869"/>
                <a:gd name="T97" fmla="*/ 590 h 592"/>
                <a:gd name="T98" fmla="*/ 2 w 3869"/>
                <a:gd name="T99" fmla="*/ 488 h 592"/>
                <a:gd name="T100" fmla="*/ 97 w 3869"/>
                <a:gd name="T101" fmla="*/ 325 h 592"/>
                <a:gd name="T102" fmla="*/ 251 w 3869"/>
                <a:gd name="T103" fmla="*/ 235 h 592"/>
                <a:gd name="T104" fmla="*/ 133 w 3869"/>
                <a:gd name="T105" fmla="*/ 273 h 592"/>
                <a:gd name="T106" fmla="*/ 172 w 3869"/>
                <a:gd name="T107" fmla="*/ 127 h 592"/>
                <a:gd name="T108" fmla="*/ 2517 w 3869"/>
                <a:gd name="T109" fmla="*/ 472 h 592"/>
                <a:gd name="T110" fmla="*/ 2555 w 3869"/>
                <a:gd name="T111" fmla="*/ 587 h 592"/>
                <a:gd name="T112" fmla="*/ 2383 w 3869"/>
                <a:gd name="T113" fmla="*/ 453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69" h="592">
                  <a:moveTo>
                    <a:pt x="217" y="390"/>
                  </a:moveTo>
                  <a:lnTo>
                    <a:pt x="189" y="393"/>
                  </a:lnTo>
                  <a:lnTo>
                    <a:pt x="165" y="397"/>
                  </a:lnTo>
                  <a:lnTo>
                    <a:pt x="147" y="404"/>
                  </a:lnTo>
                  <a:lnTo>
                    <a:pt x="134" y="415"/>
                  </a:lnTo>
                  <a:lnTo>
                    <a:pt x="126" y="430"/>
                  </a:lnTo>
                  <a:lnTo>
                    <a:pt x="124" y="448"/>
                  </a:lnTo>
                  <a:lnTo>
                    <a:pt x="124" y="453"/>
                  </a:lnTo>
                  <a:lnTo>
                    <a:pt x="125" y="467"/>
                  </a:lnTo>
                  <a:lnTo>
                    <a:pt x="130" y="480"/>
                  </a:lnTo>
                  <a:lnTo>
                    <a:pt x="138" y="489"/>
                  </a:lnTo>
                  <a:lnTo>
                    <a:pt x="150" y="498"/>
                  </a:lnTo>
                  <a:lnTo>
                    <a:pt x="165" y="502"/>
                  </a:lnTo>
                  <a:lnTo>
                    <a:pt x="184" y="505"/>
                  </a:lnTo>
                  <a:lnTo>
                    <a:pt x="203" y="504"/>
                  </a:lnTo>
                  <a:lnTo>
                    <a:pt x="219" y="499"/>
                  </a:lnTo>
                  <a:lnTo>
                    <a:pt x="234" y="492"/>
                  </a:lnTo>
                  <a:lnTo>
                    <a:pt x="247" y="481"/>
                  </a:lnTo>
                  <a:lnTo>
                    <a:pt x="258" y="468"/>
                  </a:lnTo>
                  <a:lnTo>
                    <a:pt x="264" y="453"/>
                  </a:lnTo>
                  <a:lnTo>
                    <a:pt x="266" y="434"/>
                  </a:lnTo>
                  <a:lnTo>
                    <a:pt x="266" y="390"/>
                  </a:lnTo>
                  <a:lnTo>
                    <a:pt x="217" y="390"/>
                  </a:lnTo>
                  <a:close/>
                  <a:moveTo>
                    <a:pt x="3665" y="213"/>
                  </a:moveTo>
                  <a:lnTo>
                    <a:pt x="3649" y="215"/>
                  </a:lnTo>
                  <a:lnTo>
                    <a:pt x="3634" y="219"/>
                  </a:lnTo>
                  <a:lnTo>
                    <a:pt x="3618" y="227"/>
                  </a:lnTo>
                  <a:lnTo>
                    <a:pt x="3605" y="239"/>
                  </a:lnTo>
                  <a:lnTo>
                    <a:pt x="3595" y="257"/>
                  </a:lnTo>
                  <a:lnTo>
                    <a:pt x="3586" y="279"/>
                  </a:lnTo>
                  <a:lnTo>
                    <a:pt x="3580" y="307"/>
                  </a:lnTo>
                  <a:lnTo>
                    <a:pt x="3748" y="307"/>
                  </a:lnTo>
                  <a:lnTo>
                    <a:pt x="3744" y="282"/>
                  </a:lnTo>
                  <a:lnTo>
                    <a:pt x="3738" y="259"/>
                  </a:lnTo>
                  <a:lnTo>
                    <a:pt x="3730" y="243"/>
                  </a:lnTo>
                  <a:lnTo>
                    <a:pt x="3718" y="230"/>
                  </a:lnTo>
                  <a:lnTo>
                    <a:pt x="3703" y="220"/>
                  </a:lnTo>
                  <a:lnTo>
                    <a:pt x="3685" y="215"/>
                  </a:lnTo>
                  <a:lnTo>
                    <a:pt x="3665" y="213"/>
                  </a:lnTo>
                  <a:close/>
                  <a:moveTo>
                    <a:pt x="1602" y="213"/>
                  </a:moveTo>
                  <a:lnTo>
                    <a:pt x="1586" y="215"/>
                  </a:lnTo>
                  <a:lnTo>
                    <a:pt x="1569" y="219"/>
                  </a:lnTo>
                  <a:lnTo>
                    <a:pt x="1555" y="227"/>
                  </a:lnTo>
                  <a:lnTo>
                    <a:pt x="1542" y="239"/>
                  </a:lnTo>
                  <a:lnTo>
                    <a:pt x="1532" y="257"/>
                  </a:lnTo>
                  <a:lnTo>
                    <a:pt x="1522" y="279"/>
                  </a:lnTo>
                  <a:lnTo>
                    <a:pt x="1516" y="307"/>
                  </a:lnTo>
                  <a:lnTo>
                    <a:pt x="1684" y="307"/>
                  </a:lnTo>
                  <a:lnTo>
                    <a:pt x="1681" y="282"/>
                  </a:lnTo>
                  <a:lnTo>
                    <a:pt x="1675" y="259"/>
                  </a:lnTo>
                  <a:lnTo>
                    <a:pt x="1666" y="243"/>
                  </a:lnTo>
                  <a:lnTo>
                    <a:pt x="1654" y="230"/>
                  </a:lnTo>
                  <a:lnTo>
                    <a:pt x="1639" y="220"/>
                  </a:lnTo>
                  <a:lnTo>
                    <a:pt x="1622" y="215"/>
                  </a:lnTo>
                  <a:lnTo>
                    <a:pt x="1602" y="213"/>
                  </a:lnTo>
                  <a:close/>
                  <a:moveTo>
                    <a:pt x="2671" y="135"/>
                  </a:moveTo>
                  <a:lnTo>
                    <a:pt x="2796" y="135"/>
                  </a:lnTo>
                  <a:lnTo>
                    <a:pt x="2796" y="419"/>
                  </a:lnTo>
                  <a:lnTo>
                    <a:pt x="2798" y="442"/>
                  </a:lnTo>
                  <a:lnTo>
                    <a:pt x="2803" y="461"/>
                  </a:lnTo>
                  <a:lnTo>
                    <a:pt x="2811" y="476"/>
                  </a:lnTo>
                  <a:lnTo>
                    <a:pt x="2824" y="486"/>
                  </a:lnTo>
                  <a:lnTo>
                    <a:pt x="2841" y="492"/>
                  </a:lnTo>
                  <a:lnTo>
                    <a:pt x="2861" y="494"/>
                  </a:lnTo>
                  <a:lnTo>
                    <a:pt x="2878" y="493"/>
                  </a:lnTo>
                  <a:lnTo>
                    <a:pt x="2895" y="487"/>
                  </a:lnTo>
                  <a:lnTo>
                    <a:pt x="2910" y="479"/>
                  </a:lnTo>
                  <a:lnTo>
                    <a:pt x="2922" y="467"/>
                  </a:lnTo>
                  <a:lnTo>
                    <a:pt x="2931" y="452"/>
                  </a:lnTo>
                  <a:lnTo>
                    <a:pt x="2937" y="434"/>
                  </a:lnTo>
                  <a:lnTo>
                    <a:pt x="2940" y="412"/>
                  </a:lnTo>
                  <a:lnTo>
                    <a:pt x="2940" y="135"/>
                  </a:lnTo>
                  <a:lnTo>
                    <a:pt x="3064" y="135"/>
                  </a:lnTo>
                  <a:lnTo>
                    <a:pt x="3064" y="583"/>
                  </a:lnTo>
                  <a:lnTo>
                    <a:pt x="2940" y="583"/>
                  </a:lnTo>
                  <a:lnTo>
                    <a:pt x="2940" y="517"/>
                  </a:lnTo>
                  <a:lnTo>
                    <a:pt x="2929" y="534"/>
                  </a:lnTo>
                  <a:lnTo>
                    <a:pt x="2916" y="550"/>
                  </a:lnTo>
                  <a:lnTo>
                    <a:pt x="2901" y="564"/>
                  </a:lnTo>
                  <a:lnTo>
                    <a:pt x="2882" y="575"/>
                  </a:lnTo>
                  <a:lnTo>
                    <a:pt x="2861" y="584"/>
                  </a:lnTo>
                  <a:lnTo>
                    <a:pt x="2837" y="590"/>
                  </a:lnTo>
                  <a:lnTo>
                    <a:pt x="2810" y="592"/>
                  </a:lnTo>
                  <a:lnTo>
                    <a:pt x="2784" y="590"/>
                  </a:lnTo>
                  <a:lnTo>
                    <a:pt x="2759" y="584"/>
                  </a:lnTo>
                  <a:lnTo>
                    <a:pt x="2738" y="575"/>
                  </a:lnTo>
                  <a:lnTo>
                    <a:pt x="2718" y="563"/>
                  </a:lnTo>
                  <a:lnTo>
                    <a:pt x="2702" y="545"/>
                  </a:lnTo>
                  <a:lnTo>
                    <a:pt x="2689" y="525"/>
                  </a:lnTo>
                  <a:lnTo>
                    <a:pt x="2679" y="500"/>
                  </a:lnTo>
                  <a:lnTo>
                    <a:pt x="2672" y="470"/>
                  </a:lnTo>
                  <a:lnTo>
                    <a:pt x="2671" y="437"/>
                  </a:lnTo>
                  <a:lnTo>
                    <a:pt x="2671" y="135"/>
                  </a:lnTo>
                  <a:close/>
                  <a:moveTo>
                    <a:pt x="3413" y="130"/>
                  </a:moveTo>
                  <a:lnTo>
                    <a:pt x="3413" y="252"/>
                  </a:lnTo>
                  <a:lnTo>
                    <a:pt x="3383" y="253"/>
                  </a:lnTo>
                  <a:lnTo>
                    <a:pt x="3357" y="258"/>
                  </a:lnTo>
                  <a:lnTo>
                    <a:pt x="3333" y="264"/>
                  </a:lnTo>
                  <a:lnTo>
                    <a:pt x="3314" y="275"/>
                  </a:lnTo>
                  <a:lnTo>
                    <a:pt x="3299" y="288"/>
                  </a:lnTo>
                  <a:lnTo>
                    <a:pt x="3288" y="305"/>
                  </a:lnTo>
                  <a:lnTo>
                    <a:pt x="3281" y="327"/>
                  </a:lnTo>
                  <a:lnTo>
                    <a:pt x="3279" y="353"/>
                  </a:lnTo>
                  <a:lnTo>
                    <a:pt x="3279" y="583"/>
                  </a:lnTo>
                  <a:lnTo>
                    <a:pt x="3154" y="583"/>
                  </a:lnTo>
                  <a:lnTo>
                    <a:pt x="3154" y="135"/>
                  </a:lnTo>
                  <a:lnTo>
                    <a:pt x="3279" y="135"/>
                  </a:lnTo>
                  <a:lnTo>
                    <a:pt x="3279" y="217"/>
                  </a:lnTo>
                  <a:lnTo>
                    <a:pt x="3293" y="190"/>
                  </a:lnTo>
                  <a:lnTo>
                    <a:pt x="3311" y="169"/>
                  </a:lnTo>
                  <a:lnTo>
                    <a:pt x="3331" y="151"/>
                  </a:lnTo>
                  <a:lnTo>
                    <a:pt x="3354" y="139"/>
                  </a:lnTo>
                  <a:lnTo>
                    <a:pt x="3383" y="132"/>
                  </a:lnTo>
                  <a:lnTo>
                    <a:pt x="3413" y="130"/>
                  </a:lnTo>
                  <a:close/>
                  <a:moveTo>
                    <a:pt x="3664" y="126"/>
                  </a:moveTo>
                  <a:lnTo>
                    <a:pt x="3695" y="127"/>
                  </a:lnTo>
                  <a:lnTo>
                    <a:pt x="3723" y="132"/>
                  </a:lnTo>
                  <a:lnTo>
                    <a:pt x="3750" y="140"/>
                  </a:lnTo>
                  <a:lnTo>
                    <a:pt x="3775" y="152"/>
                  </a:lnTo>
                  <a:lnTo>
                    <a:pt x="3797" y="167"/>
                  </a:lnTo>
                  <a:lnTo>
                    <a:pt x="3818" y="185"/>
                  </a:lnTo>
                  <a:lnTo>
                    <a:pt x="3835" y="207"/>
                  </a:lnTo>
                  <a:lnTo>
                    <a:pt x="3849" y="233"/>
                  </a:lnTo>
                  <a:lnTo>
                    <a:pt x="3860" y="264"/>
                  </a:lnTo>
                  <a:lnTo>
                    <a:pt x="3867" y="298"/>
                  </a:lnTo>
                  <a:lnTo>
                    <a:pt x="3869" y="336"/>
                  </a:lnTo>
                  <a:lnTo>
                    <a:pt x="3869" y="390"/>
                  </a:lnTo>
                  <a:lnTo>
                    <a:pt x="3578" y="390"/>
                  </a:lnTo>
                  <a:lnTo>
                    <a:pt x="3582" y="417"/>
                  </a:lnTo>
                  <a:lnTo>
                    <a:pt x="3588" y="441"/>
                  </a:lnTo>
                  <a:lnTo>
                    <a:pt x="3596" y="460"/>
                  </a:lnTo>
                  <a:lnTo>
                    <a:pt x="3606" y="475"/>
                  </a:lnTo>
                  <a:lnTo>
                    <a:pt x="3619" y="487"/>
                  </a:lnTo>
                  <a:lnTo>
                    <a:pt x="3635" y="495"/>
                  </a:lnTo>
                  <a:lnTo>
                    <a:pt x="3652" y="500"/>
                  </a:lnTo>
                  <a:lnTo>
                    <a:pt x="3671" y="501"/>
                  </a:lnTo>
                  <a:lnTo>
                    <a:pt x="3694" y="499"/>
                  </a:lnTo>
                  <a:lnTo>
                    <a:pt x="3712" y="493"/>
                  </a:lnTo>
                  <a:lnTo>
                    <a:pt x="3728" y="485"/>
                  </a:lnTo>
                  <a:lnTo>
                    <a:pt x="3740" y="473"/>
                  </a:lnTo>
                  <a:lnTo>
                    <a:pt x="3748" y="459"/>
                  </a:lnTo>
                  <a:lnTo>
                    <a:pt x="3754" y="443"/>
                  </a:lnTo>
                  <a:lnTo>
                    <a:pt x="3869" y="443"/>
                  </a:lnTo>
                  <a:lnTo>
                    <a:pt x="3862" y="470"/>
                  </a:lnTo>
                  <a:lnTo>
                    <a:pt x="3851" y="495"/>
                  </a:lnTo>
                  <a:lnTo>
                    <a:pt x="3837" y="519"/>
                  </a:lnTo>
                  <a:lnTo>
                    <a:pt x="3818" y="540"/>
                  </a:lnTo>
                  <a:lnTo>
                    <a:pt x="3796" y="558"/>
                  </a:lnTo>
                  <a:lnTo>
                    <a:pt x="3770" y="572"/>
                  </a:lnTo>
                  <a:lnTo>
                    <a:pt x="3740" y="583"/>
                  </a:lnTo>
                  <a:lnTo>
                    <a:pt x="3707" y="590"/>
                  </a:lnTo>
                  <a:lnTo>
                    <a:pt x="3669" y="592"/>
                  </a:lnTo>
                  <a:lnTo>
                    <a:pt x="3635" y="590"/>
                  </a:lnTo>
                  <a:lnTo>
                    <a:pt x="3603" y="584"/>
                  </a:lnTo>
                  <a:lnTo>
                    <a:pt x="3573" y="574"/>
                  </a:lnTo>
                  <a:lnTo>
                    <a:pt x="3548" y="561"/>
                  </a:lnTo>
                  <a:lnTo>
                    <a:pt x="3523" y="545"/>
                  </a:lnTo>
                  <a:lnTo>
                    <a:pt x="3503" y="524"/>
                  </a:lnTo>
                  <a:lnTo>
                    <a:pt x="3485" y="500"/>
                  </a:lnTo>
                  <a:lnTo>
                    <a:pt x="3471" y="472"/>
                  </a:lnTo>
                  <a:lnTo>
                    <a:pt x="3460" y="440"/>
                  </a:lnTo>
                  <a:lnTo>
                    <a:pt x="3454" y="404"/>
                  </a:lnTo>
                  <a:lnTo>
                    <a:pt x="3452" y="366"/>
                  </a:lnTo>
                  <a:lnTo>
                    <a:pt x="3452" y="357"/>
                  </a:lnTo>
                  <a:lnTo>
                    <a:pt x="3454" y="318"/>
                  </a:lnTo>
                  <a:lnTo>
                    <a:pt x="3461" y="283"/>
                  </a:lnTo>
                  <a:lnTo>
                    <a:pt x="3472" y="251"/>
                  </a:lnTo>
                  <a:lnTo>
                    <a:pt x="3486" y="222"/>
                  </a:lnTo>
                  <a:lnTo>
                    <a:pt x="3504" y="197"/>
                  </a:lnTo>
                  <a:lnTo>
                    <a:pt x="3524" y="176"/>
                  </a:lnTo>
                  <a:lnTo>
                    <a:pt x="3548" y="158"/>
                  </a:lnTo>
                  <a:lnTo>
                    <a:pt x="3575" y="144"/>
                  </a:lnTo>
                  <a:lnTo>
                    <a:pt x="3603" y="134"/>
                  </a:lnTo>
                  <a:lnTo>
                    <a:pt x="3632" y="128"/>
                  </a:lnTo>
                  <a:lnTo>
                    <a:pt x="3664" y="126"/>
                  </a:lnTo>
                  <a:close/>
                  <a:moveTo>
                    <a:pt x="2141" y="126"/>
                  </a:moveTo>
                  <a:lnTo>
                    <a:pt x="2167" y="127"/>
                  </a:lnTo>
                  <a:lnTo>
                    <a:pt x="2191" y="133"/>
                  </a:lnTo>
                  <a:lnTo>
                    <a:pt x="2213" y="143"/>
                  </a:lnTo>
                  <a:lnTo>
                    <a:pt x="2230" y="156"/>
                  </a:lnTo>
                  <a:lnTo>
                    <a:pt x="2247" y="173"/>
                  </a:lnTo>
                  <a:lnTo>
                    <a:pt x="2260" y="194"/>
                  </a:lnTo>
                  <a:lnTo>
                    <a:pt x="2268" y="219"/>
                  </a:lnTo>
                  <a:lnTo>
                    <a:pt x="2274" y="249"/>
                  </a:lnTo>
                  <a:lnTo>
                    <a:pt x="2276" y="283"/>
                  </a:lnTo>
                  <a:lnTo>
                    <a:pt x="2276" y="583"/>
                  </a:lnTo>
                  <a:lnTo>
                    <a:pt x="2151" y="583"/>
                  </a:lnTo>
                  <a:lnTo>
                    <a:pt x="2151" y="302"/>
                  </a:lnTo>
                  <a:lnTo>
                    <a:pt x="2150" y="278"/>
                  </a:lnTo>
                  <a:lnTo>
                    <a:pt x="2144" y="259"/>
                  </a:lnTo>
                  <a:lnTo>
                    <a:pt x="2135" y="245"/>
                  </a:lnTo>
                  <a:lnTo>
                    <a:pt x="2122" y="235"/>
                  </a:lnTo>
                  <a:lnTo>
                    <a:pt x="2105" y="229"/>
                  </a:lnTo>
                  <a:lnTo>
                    <a:pt x="2085" y="226"/>
                  </a:lnTo>
                  <a:lnTo>
                    <a:pt x="2067" y="229"/>
                  </a:lnTo>
                  <a:lnTo>
                    <a:pt x="2050" y="233"/>
                  </a:lnTo>
                  <a:lnTo>
                    <a:pt x="2036" y="242"/>
                  </a:lnTo>
                  <a:lnTo>
                    <a:pt x="2024" y="253"/>
                  </a:lnTo>
                  <a:lnTo>
                    <a:pt x="2015" y="269"/>
                  </a:lnTo>
                  <a:lnTo>
                    <a:pt x="2009" y="288"/>
                  </a:lnTo>
                  <a:lnTo>
                    <a:pt x="2006" y="310"/>
                  </a:lnTo>
                  <a:lnTo>
                    <a:pt x="2006" y="583"/>
                  </a:lnTo>
                  <a:lnTo>
                    <a:pt x="1882" y="583"/>
                  </a:lnTo>
                  <a:lnTo>
                    <a:pt x="1882" y="135"/>
                  </a:lnTo>
                  <a:lnTo>
                    <a:pt x="2006" y="135"/>
                  </a:lnTo>
                  <a:lnTo>
                    <a:pt x="2006" y="202"/>
                  </a:lnTo>
                  <a:lnTo>
                    <a:pt x="2017" y="185"/>
                  </a:lnTo>
                  <a:lnTo>
                    <a:pt x="2031" y="169"/>
                  </a:lnTo>
                  <a:lnTo>
                    <a:pt x="2048" y="154"/>
                  </a:lnTo>
                  <a:lnTo>
                    <a:pt x="2067" y="143"/>
                  </a:lnTo>
                  <a:lnTo>
                    <a:pt x="2089" y="134"/>
                  </a:lnTo>
                  <a:lnTo>
                    <a:pt x="2114" y="128"/>
                  </a:lnTo>
                  <a:lnTo>
                    <a:pt x="2141" y="126"/>
                  </a:lnTo>
                  <a:close/>
                  <a:moveTo>
                    <a:pt x="1601" y="126"/>
                  </a:moveTo>
                  <a:lnTo>
                    <a:pt x="1631" y="127"/>
                  </a:lnTo>
                  <a:lnTo>
                    <a:pt x="1659" y="132"/>
                  </a:lnTo>
                  <a:lnTo>
                    <a:pt x="1686" y="140"/>
                  </a:lnTo>
                  <a:lnTo>
                    <a:pt x="1712" y="152"/>
                  </a:lnTo>
                  <a:lnTo>
                    <a:pt x="1734" y="167"/>
                  </a:lnTo>
                  <a:lnTo>
                    <a:pt x="1754" y="185"/>
                  </a:lnTo>
                  <a:lnTo>
                    <a:pt x="1772" y="207"/>
                  </a:lnTo>
                  <a:lnTo>
                    <a:pt x="1786" y="233"/>
                  </a:lnTo>
                  <a:lnTo>
                    <a:pt x="1797" y="264"/>
                  </a:lnTo>
                  <a:lnTo>
                    <a:pt x="1803" y="298"/>
                  </a:lnTo>
                  <a:lnTo>
                    <a:pt x="1805" y="336"/>
                  </a:lnTo>
                  <a:lnTo>
                    <a:pt x="1805" y="390"/>
                  </a:lnTo>
                  <a:lnTo>
                    <a:pt x="1515" y="390"/>
                  </a:lnTo>
                  <a:lnTo>
                    <a:pt x="1519" y="417"/>
                  </a:lnTo>
                  <a:lnTo>
                    <a:pt x="1525" y="441"/>
                  </a:lnTo>
                  <a:lnTo>
                    <a:pt x="1533" y="460"/>
                  </a:lnTo>
                  <a:lnTo>
                    <a:pt x="1543" y="475"/>
                  </a:lnTo>
                  <a:lnTo>
                    <a:pt x="1556" y="487"/>
                  </a:lnTo>
                  <a:lnTo>
                    <a:pt x="1572" y="495"/>
                  </a:lnTo>
                  <a:lnTo>
                    <a:pt x="1588" y="500"/>
                  </a:lnTo>
                  <a:lnTo>
                    <a:pt x="1608" y="501"/>
                  </a:lnTo>
                  <a:lnTo>
                    <a:pt x="1629" y="499"/>
                  </a:lnTo>
                  <a:lnTo>
                    <a:pt x="1648" y="493"/>
                  </a:lnTo>
                  <a:lnTo>
                    <a:pt x="1664" y="485"/>
                  </a:lnTo>
                  <a:lnTo>
                    <a:pt x="1675" y="473"/>
                  </a:lnTo>
                  <a:lnTo>
                    <a:pt x="1684" y="459"/>
                  </a:lnTo>
                  <a:lnTo>
                    <a:pt x="1690" y="443"/>
                  </a:lnTo>
                  <a:lnTo>
                    <a:pt x="1805" y="443"/>
                  </a:lnTo>
                  <a:lnTo>
                    <a:pt x="1798" y="470"/>
                  </a:lnTo>
                  <a:lnTo>
                    <a:pt x="1787" y="495"/>
                  </a:lnTo>
                  <a:lnTo>
                    <a:pt x="1773" y="519"/>
                  </a:lnTo>
                  <a:lnTo>
                    <a:pt x="1754" y="540"/>
                  </a:lnTo>
                  <a:lnTo>
                    <a:pt x="1732" y="558"/>
                  </a:lnTo>
                  <a:lnTo>
                    <a:pt x="1706" y="572"/>
                  </a:lnTo>
                  <a:lnTo>
                    <a:pt x="1677" y="583"/>
                  </a:lnTo>
                  <a:lnTo>
                    <a:pt x="1642" y="590"/>
                  </a:lnTo>
                  <a:lnTo>
                    <a:pt x="1606" y="592"/>
                  </a:lnTo>
                  <a:lnTo>
                    <a:pt x="1572" y="590"/>
                  </a:lnTo>
                  <a:lnTo>
                    <a:pt x="1540" y="584"/>
                  </a:lnTo>
                  <a:lnTo>
                    <a:pt x="1510" y="574"/>
                  </a:lnTo>
                  <a:lnTo>
                    <a:pt x="1483" y="561"/>
                  </a:lnTo>
                  <a:lnTo>
                    <a:pt x="1460" y="545"/>
                  </a:lnTo>
                  <a:lnTo>
                    <a:pt x="1439" y="524"/>
                  </a:lnTo>
                  <a:lnTo>
                    <a:pt x="1421" y="500"/>
                  </a:lnTo>
                  <a:lnTo>
                    <a:pt x="1407" y="472"/>
                  </a:lnTo>
                  <a:lnTo>
                    <a:pt x="1397" y="440"/>
                  </a:lnTo>
                  <a:lnTo>
                    <a:pt x="1390" y="404"/>
                  </a:lnTo>
                  <a:lnTo>
                    <a:pt x="1389" y="366"/>
                  </a:lnTo>
                  <a:lnTo>
                    <a:pt x="1389" y="357"/>
                  </a:lnTo>
                  <a:lnTo>
                    <a:pt x="1391" y="318"/>
                  </a:lnTo>
                  <a:lnTo>
                    <a:pt x="1397" y="283"/>
                  </a:lnTo>
                  <a:lnTo>
                    <a:pt x="1408" y="251"/>
                  </a:lnTo>
                  <a:lnTo>
                    <a:pt x="1422" y="222"/>
                  </a:lnTo>
                  <a:lnTo>
                    <a:pt x="1440" y="197"/>
                  </a:lnTo>
                  <a:lnTo>
                    <a:pt x="1461" y="176"/>
                  </a:lnTo>
                  <a:lnTo>
                    <a:pt x="1485" y="158"/>
                  </a:lnTo>
                  <a:lnTo>
                    <a:pt x="1510" y="144"/>
                  </a:lnTo>
                  <a:lnTo>
                    <a:pt x="1539" y="134"/>
                  </a:lnTo>
                  <a:lnTo>
                    <a:pt x="1569" y="128"/>
                  </a:lnTo>
                  <a:lnTo>
                    <a:pt x="1601" y="126"/>
                  </a:lnTo>
                  <a:close/>
                  <a:moveTo>
                    <a:pt x="1138" y="126"/>
                  </a:moveTo>
                  <a:lnTo>
                    <a:pt x="1169" y="127"/>
                  </a:lnTo>
                  <a:lnTo>
                    <a:pt x="1197" y="132"/>
                  </a:lnTo>
                  <a:lnTo>
                    <a:pt x="1223" y="140"/>
                  </a:lnTo>
                  <a:lnTo>
                    <a:pt x="1248" y="152"/>
                  </a:lnTo>
                  <a:lnTo>
                    <a:pt x="1270" y="166"/>
                  </a:lnTo>
                  <a:lnTo>
                    <a:pt x="1290" y="185"/>
                  </a:lnTo>
                  <a:lnTo>
                    <a:pt x="1307" y="206"/>
                  </a:lnTo>
                  <a:lnTo>
                    <a:pt x="1320" y="232"/>
                  </a:lnTo>
                  <a:lnTo>
                    <a:pt x="1329" y="262"/>
                  </a:lnTo>
                  <a:lnTo>
                    <a:pt x="1334" y="295"/>
                  </a:lnTo>
                  <a:lnTo>
                    <a:pt x="1215" y="295"/>
                  </a:lnTo>
                  <a:lnTo>
                    <a:pt x="1209" y="273"/>
                  </a:lnTo>
                  <a:lnTo>
                    <a:pt x="1202" y="256"/>
                  </a:lnTo>
                  <a:lnTo>
                    <a:pt x="1191" y="242"/>
                  </a:lnTo>
                  <a:lnTo>
                    <a:pt x="1178" y="231"/>
                  </a:lnTo>
                  <a:lnTo>
                    <a:pt x="1161" y="225"/>
                  </a:lnTo>
                  <a:lnTo>
                    <a:pt x="1140" y="223"/>
                  </a:lnTo>
                  <a:lnTo>
                    <a:pt x="1122" y="224"/>
                  </a:lnTo>
                  <a:lnTo>
                    <a:pt x="1105" y="231"/>
                  </a:lnTo>
                  <a:lnTo>
                    <a:pt x="1090" y="240"/>
                  </a:lnTo>
                  <a:lnTo>
                    <a:pt x="1077" y="255"/>
                  </a:lnTo>
                  <a:lnTo>
                    <a:pt x="1066" y="272"/>
                  </a:lnTo>
                  <a:lnTo>
                    <a:pt x="1058" y="295"/>
                  </a:lnTo>
                  <a:lnTo>
                    <a:pt x="1053" y="322"/>
                  </a:lnTo>
                  <a:lnTo>
                    <a:pt x="1051" y="353"/>
                  </a:lnTo>
                  <a:lnTo>
                    <a:pt x="1051" y="366"/>
                  </a:lnTo>
                  <a:lnTo>
                    <a:pt x="1053" y="397"/>
                  </a:lnTo>
                  <a:lnTo>
                    <a:pt x="1058" y="424"/>
                  </a:lnTo>
                  <a:lnTo>
                    <a:pt x="1065" y="448"/>
                  </a:lnTo>
                  <a:lnTo>
                    <a:pt x="1075" y="466"/>
                  </a:lnTo>
                  <a:lnTo>
                    <a:pt x="1087" y="480"/>
                  </a:lnTo>
                  <a:lnTo>
                    <a:pt x="1103" y="489"/>
                  </a:lnTo>
                  <a:lnTo>
                    <a:pt x="1122" y="495"/>
                  </a:lnTo>
                  <a:lnTo>
                    <a:pt x="1142" y="498"/>
                  </a:lnTo>
                  <a:lnTo>
                    <a:pt x="1162" y="495"/>
                  </a:lnTo>
                  <a:lnTo>
                    <a:pt x="1181" y="488"/>
                  </a:lnTo>
                  <a:lnTo>
                    <a:pt x="1196" y="475"/>
                  </a:lnTo>
                  <a:lnTo>
                    <a:pt x="1209" y="460"/>
                  </a:lnTo>
                  <a:lnTo>
                    <a:pt x="1217" y="440"/>
                  </a:lnTo>
                  <a:lnTo>
                    <a:pt x="1223" y="417"/>
                  </a:lnTo>
                  <a:lnTo>
                    <a:pt x="1336" y="417"/>
                  </a:lnTo>
                  <a:lnTo>
                    <a:pt x="1331" y="450"/>
                  </a:lnTo>
                  <a:lnTo>
                    <a:pt x="1322" y="480"/>
                  </a:lnTo>
                  <a:lnTo>
                    <a:pt x="1308" y="508"/>
                  </a:lnTo>
                  <a:lnTo>
                    <a:pt x="1290" y="532"/>
                  </a:lnTo>
                  <a:lnTo>
                    <a:pt x="1268" y="552"/>
                  </a:lnTo>
                  <a:lnTo>
                    <a:pt x="1241" y="570"/>
                  </a:lnTo>
                  <a:lnTo>
                    <a:pt x="1211" y="581"/>
                  </a:lnTo>
                  <a:lnTo>
                    <a:pt x="1176" y="588"/>
                  </a:lnTo>
                  <a:lnTo>
                    <a:pt x="1138" y="592"/>
                  </a:lnTo>
                  <a:lnTo>
                    <a:pt x="1105" y="590"/>
                  </a:lnTo>
                  <a:lnTo>
                    <a:pt x="1073" y="584"/>
                  </a:lnTo>
                  <a:lnTo>
                    <a:pt x="1045" y="574"/>
                  </a:lnTo>
                  <a:lnTo>
                    <a:pt x="1019" y="561"/>
                  </a:lnTo>
                  <a:lnTo>
                    <a:pt x="996" y="544"/>
                  </a:lnTo>
                  <a:lnTo>
                    <a:pt x="974" y="524"/>
                  </a:lnTo>
                  <a:lnTo>
                    <a:pt x="957" y="499"/>
                  </a:lnTo>
                  <a:lnTo>
                    <a:pt x="944" y="470"/>
                  </a:lnTo>
                  <a:lnTo>
                    <a:pt x="933" y="439"/>
                  </a:lnTo>
                  <a:lnTo>
                    <a:pt x="926" y="403"/>
                  </a:lnTo>
                  <a:lnTo>
                    <a:pt x="925" y="363"/>
                  </a:lnTo>
                  <a:lnTo>
                    <a:pt x="925" y="357"/>
                  </a:lnTo>
                  <a:lnTo>
                    <a:pt x="926" y="318"/>
                  </a:lnTo>
                  <a:lnTo>
                    <a:pt x="933" y="282"/>
                  </a:lnTo>
                  <a:lnTo>
                    <a:pt x="944" y="250"/>
                  </a:lnTo>
                  <a:lnTo>
                    <a:pt x="959" y="222"/>
                  </a:lnTo>
                  <a:lnTo>
                    <a:pt x="977" y="196"/>
                  </a:lnTo>
                  <a:lnTo>
                    <a:pt x="998" y="174"/>
                  </a:lnTo>
                  <a:lnTo>
                    <a:pt x="1021" y="158"/>
                  </a:lnTo>
                  <a:lnTo>
                    <a:pt x="1049" y="144"/>
                  </a:lnTo>
                  <a:lnTo>
                    <a:pt x="1077" y="134"/>
                  </a:lnTo>
                  <a:lnTo>
                    <a:pt x="1106" y="128"/>
                  </a:lnTo>
                  <a:lnTo>
                    <a:pt x="1138" y="126"/>
                  </a:lnTo>
                  <a:close/>
                  <a:moveTo>
                    <a:pt x="674" y="126"/>
                  </a:moveTo>
                  <a:lnTo>
                    <a:pt x="705" y="127"/>
                  </a:lnTo>
                  <a:lnTo>
                    <a:pt x="733" y="132"/>
                  </a:lnTo>
                  <a:lnTo>
                    <a:pt x="759" y="140"/>
                  </a:lnTo>
                  <a:lnTo>
                    <a:pt x="783" y="152"/>
                  </a:lnTo>
                  <a:lnTo>
                    <a:pt x="806" y="166"/>
                  </a:lnTo>
                  <a:lnTo>
                    <a:pt x="826" y="185"/>
                  </a:lnTo>
                  <a:lnTo>
                    <a:pt x="842" y="206"/>
                  </a:lnTo>
                  <a:lnTo>
                    <a:pt x="855" y="232"/>
                  </a:lnTo>
                  <a:lnTo>
                    <a:pt x="865" y="262"/>
                  </a:lnTo>
                  <a:lnTo>
                    <a:pt x="869" y="295"/>
                  </a:lnTo>
                  <a:lnTo>
                    <a:pt x="751" y="295"/>
                  </a:lnTo>
                  <a:lnTo>
                    <a:pt x="745" y="273"/>
                  </a:lnTo>
                  <a:lnTo>
                    <a:pt x="738" y="256"/>
                  </a:lnTo>
                  <a:lnTo>
                    <a:pt x="727" y="242"/>
                  </a:lnTo>
                  <a:lnTo>
                    <a:pt x="714" y="231"/>
                  </a:lnTo>
                  <a:lnTo>
                    <a:pt x="696" y="225"/>
                  </a:lnTo>
                  <a:lnTo>
                    <a:pt x="676" y="223"/>
                  </a:lnTo>
                  <a:lnTo>
                    <a:pt x="657" y="224"/>
                  </a:lnTo>
                  <a:lnTo>
                    <a:pt x="641" y="231"/>
                  </a:lnTo>
                  <a:lnTo>
                    <a:pt x="626" y="240"/>
                  </a:lnTo>
                  <a:lnTo>
                    <a:pt x="613" y="255"/>
                  </a:lnTo>
                  <a:lnTo>
                    <a:pt x="602" y="272"/>
                  </a:lnTo>
                  <a:lnTo>
                    <a:pt x="594" y="295"/>
                  </a:lnTo>
                  <a:lnTo>
                    <a:pt x="589" y="322"/>
                  </a:lnTo>
                  <a:lnTo>
                    <a:pt x="587" y="353"/>
                  </a:lnTo>
                  <a:lnTo>
                    <a:pt x="587" y="366"/>
                  </a:lnTo>
                  <a:lnTo>
                    <a:pt x="589" y="397"/>
                  </a:lnTo>
                  <a:lnTo>
                    <a:pt x="593" y="424"/>
                  </a:lnTo>
                  <a:lnTo>
                    <a:pt x="601" y="448"/>
                  </a:lnTo>
                  <a:lnTo>
                    <a:pt x="610" y="466"/>
                  </a:lnTo>
                  <a:lnTo>
                    <a:pt x="623" y="480"/>
                  </a:lnTo>
                  <a:lnTo>
                    <a:pt x="639" y="489"/>
                  </a:lnTo>
                  <a:lnTo>
                    <a:pt x="657" y="495"/>
                  </a:lnTo>
                  <a:lnTo>
                    <a:pt x="677" y="498"/>
                  </a:lnTo>
                  <a:lnTo>
                    <a:pt x="697" y="495"/>
                  </a:lnTo>
                  <a:lnTo>
                    <a:pt x="716" y="488"/>
                  </a:lnTo>
                  <a:lnTo>
                    <a:pt x="732" y="475"/>
                  </a:lnTo>
                  <a:lnTo>
                    <a:pt x="745" y="460"/>
                  </a:lnTo>
                  <a:lnTo>
                    <a:pt x="753" y="440"/>
                  </a:lnTo>
                  <a:lnTo>
                    <a:pt x="759" y="417"/>
                  </a:lnTo>
                  <a:lnTo>
                    <a:pt x="872" y="417"/>
                  </a:lnTo>
                  <a:lnTo>
                    <a:pt x="867" y="450"/>
                  </a:lnTo>
                  <a:lnTo>
                    <a:pt x="858" y="480"/>
                  </a:lnTo>
                  <a:lnTo>
                    <a:pt x="844" y="508"/>
                  </a:lnTo>
                  <a:lnTo>
                    <a:pt x="826" y="532"/>
                  </a:lnTo>
                  <a:lnTo>
                    <a:pt x="804" y="552"/>
                  </a:lnTo>
                  <a:lnTo>
                    <a:pt x="776" y="570"/>
                  </a:lnTo>
                  <a:lnTo>
                    <a:pt x="746" y="581"/>
                  </a:lnTo>
                  <a:lnTo>
                    <a:pt x="712" y="588"/>
                  </a:lnTo>
                  <a:lnTo>
                    <a:pt x="674" y="592"/>
                  </a:lnTo>
                  <a:lnTo>
                    <a:pt x="641" y="590"/>
                  </a:lnTo>
                  <a:lnTo>
                    <a:pt x="609" y="584"/>
                  </a:lnTo>
                  <a:lnTo>
                    <a:pt x="581" y="574"/>
                  </a:lnTo>
                  <a:lnTo>
                    <a:pt x="555" y="561"/>
                  </a:lnTo>
                  <a:lnTo>
                    <a:pt x="531" y="544"/>
                  </a:lnTo>
                  <a:lnTo>
                    <a:pt x="510" y="524"/>
                  </a:lnTo>
                  <a:lnTo>
                    <a:pt x="492" y="499"/>
                  </a:lnTo>
                  <a:lnTo>
                    <a:pt x="478" y="470"/>
                  </a:lnTo>
                  <a:lnTo>
                    <a:pt x="469" y="439"/>
                  </a:lnTo>
                  <a:lnTo>
                    <a:pt x="462" y="403"/>
                  </a:lnTo>
                  <a:lnTo>
                    <a:pt x="459" y="363"/>
                  </a:lnTo>
                  <a:lnTo>
                    <a:pt x="459" y="357"/>
                  </a:lnTo>
                  <a:lnTo>
                    <a:pt x="462" y="318"/>
                  </a:lnTo>
                  <a:lnTo>
                    <a:pt x="469" y="282"/>
                  </a:lnTo>
                  <a:lnTo>
                    <a:pt x="480" y="250"/>
                  </a:lnTo>
                  <a:lnTo>
                    <a:pt x="495" y="222"/>
                  </a:lnTo>
                  <a:lnTo>
                    <a:pt x="513" y="196"/>
                  </a:lnTo>
                  <a:lnTo>
                    <a:pt x="534" y="174"/>
                  </a:lnTo>
                  <a:lnTo>
                    <a:pt x="557" y="158"/>
                  </a:lnTo>
                  <a:lnTo>
                    <a:pt x="583" y="144"/>
                  </a:lnTo>
                  <a:lnTo>
                    <a:pt x="613" y="134"/>
                  </a:lnTo>
                  <a:lnTo>
                    <a:pt x="642" y="128"/>
                  </a:lnTo>
                  <a:lnTo>
                    <a:pt x="674" y="126"/>
                  </a:lnTo>
                  <a:close/>
                  <a:moveTo>
                    <a:pt x="206" y="126"/>
                  </a:moveTo>
                  <a:lnTo>
                    <a:pt x="238" y="127"/>
                  </a:lnTo>
                  <a:lnTo>
                    <a:pt x="267" y="132"/>
                  </a:lnTo>
                  <a:lnTo>
                    <a:pt x="293" y="139"/>
                  </a:lnTo>
                  <a:lnTo>
                    <a:pt x="318" y="150"/>
                  </a:lnTo>
                  <a:lnTo>
                    <a:pt x="339" y="163"/>
                  </a:lnTo>
                  <a:lnTo>
                    <a:pt x="357" y="180"/>
                  </a:lnTo>
                  <a:lnTo>
                    <a:pt x="371" y="200"/>
                  </a:lnTo>
                  <a:lnTo>
                    <a:pt x="382" y="224"/>
                  </a:lnTo>
                  <a:lnTo>
                    <a:pt x="389" y="252"/>
                  </a:lnTo>
                  <a:lnTo>
                    <a:pt x="391" y="283"/>
                  </a:lnTo>
                  <a:lnTo>
                    <a:pt x="391" y="583"/>
                  </a:lnTo>
                  <a:lnTo>
                    <a:pt x="269" y="583"/>
                  </a:lnTo>
                  <a:lnTo>
                    <a:pt x="269" y="531"/>
                  </a:lnTo>
                  <a:lnTo>
                    <a:pt x="257" y="547"/>
                  </a:lnTo>
                  <a:lnTo>
                    <a:pt x="242" y="561"/>
                  </a:lnTo>
                  <a:lnTo>
                    <a:pt x="223" y="573"/>
                  </a:lnTo>
                  <a:lnTo>
                    <a:pt x="200" y="583"/>
                  </a:lnTo>
                  <a:lnTo>
                    <a:pt x="176" y="590"/>
                  </a:lnTo>
                  <a:lnTo>
                    <a:pt x="147" y="592"/>
                  </a:lnTo>
                  <a:lnTo>
                    <a:pt x="120" y="590"/>
                  </a:lnTo>
                  <a:lnTo>
                    <a:pt x="95" y="585"/>
                  </a:lnTo>
                  <a:lnTo>
                    <a:pt x="73" y="578"/>
                  </a:lnTo>
                  <a:lnTo>
                    <a:pt x="53" y="566"/>
                  </a:lnTo>
                  <a:lnTo>
                    <a:pt x="35" y="552"/>
                  </a:lnTo>
                  <a:lnTo>
                    <a:pt x="20" y="534"/>
                  </a:lnTo>
                  <a:lnTo>
                    <a:pt x="9" y="513"/>
                  </a:lnTo>
                  <a:lnTo>
                    <a:pt x="2" y="488"/>
                  </a:lnTo>
                  <a:lnTo>
                    <a:pt x="0" y="460"/>
                  </a:lnTo>
                  <a:lnTo>
                    <a:pt x="0" y="455"/>
                  </a:lnTo>
                  <a:lnTo>
                    <a:pt x="2" y="427"/>
                  </a:lnTo>
                  <a:lnTo>
                    <a:pt x="9" y="402"/>
                  </a:lnTo>
                  <a:lnTo>
                    <a:pt x="20" y="381"/>
                  </a:lnTo>
                  <a:lnTo>
                    <a:pt x="34" y="362"/>
                  </a:lnTo>
                  <a:lnTo>
                    <a:pt x="52" y="347"/>
                  </a:lnTo>
                  <a:lnTo>
                    <a:pt x="73" y="335"/>
                  </a:lnTo>
                  <a:lnTo>
                    <a:pt x="97" y="325"/>
                  </a:lnTo>
                  <a:lnTo>
                    <a:pt x="123" y="317"/>
                  </a:lnTo>
                  <a:lnTo>
                    <a:pt x="151" y="312"/>
                  </a:lnTo>
                  <a:lnTo>
                    <a:pt x="180" y="310"/>
                  </a:lnTo>
                  <a:lnTo>
                    <a:pt x="211" y="309"/>
                  </a:lnTo>
                  <a:lnTo>
                    <a:pt x="266" y="309"/>
                  </a:lnTo>
                  <a:lnTo>
                    <a:pt x="266" y="288"/>
                  </a:lnTo>
                  <a:lnTo>
                    <a:pt x="265" y="266"/>
                  </a:lnTo>
                  <a:lnTo>
                    <a:pt x="259" y="249"/>
                  </a:lnTo>
                  <a:lnTo>
                    <a:pt x="251" y="235"/>
                  </a:lnTo>
                  <a:lnTo>
                    <a:pt x="238" y="224"/>
                  </a:lnTo>
                  <a:lnTo>
                    <a:pt x="221" y="218"/>
                  </a:lnTo>
                  <a:lnTo>
                    <a:pt x="200" y="216"/>
                  </a:lnTo>
                  <a:lnTo>
                    <a:pt x="181" y="218"/>
                  </a:lnTo>
                  <a:lnTo>
                    <a:pt x="165" y="223"/>
                  </a:lnTo>
                  <a:lnTo>
                    <a:pt x="152" y="232"/>
                  </a:lnTo>
                  <a:lnTo>
                    <a:pt x="143" y="244"/>
                  </a:lnTo>
                  <a:lnTo>
                    <a:pt x="137" y="258"/>
                  </a:lnTo>
                  <a:lnTo>
                    <a:pt x="133" y="273"/>
                  </a:lnTo>
                  <a:lnTo>
                    <a:pt x="14" y="273"/>
                  </a:lnTo>
                  <a:lnTo>
                    <a:pt x="19" y="243"/>
                  </a:lnTo>
                  <a:lnTo>
                    <a:pt x="29" y="216"/>
                  </a:lnTo>
                  <a:lnTo>
                    <a:pt x="44" y="191"/>
                  </a:lnTo>
                  <a:lnTo>
                    <a:pt x="62" y="171"/>
                  </a:lnTo>
                  <a:lnTo>
                    <a:pt x="85" y="156"/>
                  </a:lnTo>
                  <a:lnTo>
                    <a:pt x="112" y="143"/>
                  </a:lnTo>
                  <a:lnTo>
                    <a:pt x="140" y="133"/>
                  </a:lnTo>
                  <a:lnTo>
                    <a:pt x="172" y="127"/>
                  </a:lnTo>
                  <a:lnTo>
                    <a:pt x="206" y="126"/>
                  </a:lnTo>
                  <a:close/>
                  <a:moveTo>
                    <a:pt x="2510" y="0"/>
                  </a:moveTo>
                  <a:lnTo>
                    <a:pt x="2510" y="135"/>
                  </a:lnTo>
                  <a:lnTo>
                    <a:pt x="2594" y="135"/>
                  </a:lnTo>
                  <a:lnTo>
                    <a:pt x="2594" y="229"/>
                  </a:lnTo>
                  <a:lnTo>
                    <a:pt x="2510" y="229"/>
                  </a:lnTo>
                  <a:lnTo>
                    <a:pt x="2510" y="440"/>
                  </a:lnTo>
                  <a:lnTo>
                    <a:pt x="2511" y="459"/>
                  </a:lnTo>
                  <a:lnTo>
                    <a:pt x="2517" y="472"/>
                  </a:lnTo>
                  <a:lnTo>
                    <a:pt x="2525" y="481"/>
                  </a:lnTo>
                  <a:lnTo>
                    <a:pt x="2538" y="487"/>
                  </a:lnTo>
                  <a:lnTo>
                    <a:pt x="2553" y="489"/>
                  </a:lnTo>
                  <a:lnTo>
                    <a:pt x="2570" y="488"/>
                  </a:lnTo>
                  <a:lnTo>
                    <a:pt x="2585" y="486"/>
                  </a:lnTo>
                  <a:lnTo>
                    <a:pt x="2597" y="481"/>
                  </a:lnTo>
                  <a:lnTo>
                    <a:pt x="2597" y="579"/>
                  </a:lnTo>
                  <a:lnTo>
                    <a:pt x="2579" y="584"/>
                  </a:lnTo>
                  <a:lnTo>
                    <a:pt x="2555" y="587"/>
                  </a:lnTo>
                  <a:lnTo>
                    <a:pt x="2527" y="588"/>
                  </a:lnTo>
                  <a:lnTo>
                    <a:pt x="2493" y="586"/>
                  </a:lnTo>
                  <a:lnTo>
                    <a:pt x="2464" y="580"/>
                  </a:lnTo>
                  <a:lnTo>
                    <a:pt x="2439" y="570"/>
                  </a:lnTo>
                  <a:lnTo>
                    <a:pt x="2419" y="554"/>
                  </a:lnTo>
                  <a:lnTo>
                    <a:pt x="2403" y="535"/>
                  </a:lnTo>
                  <a:lnTo>
                    <a:pt x="2393" y="513"/>
                  </a:lnTo>
                  <a:lnTo>
                    <a:pt x="2386" y="485"/>
                  </a:lnTo>
                  <a:lnTo>
                    <a:pt x="2383" y="453"/>
                  </a:lnTo>
                  <a:lnTo>
                    <a:pt x="2383" y="229"/>
                  </a:lnTo>
                  <a:lnTo>
                    <a:pt x="2332" y="229"/>
                  </a:lnTo>
                  <a:lnTo>
                    <a:pt x="2332" y="135"/>
                  </a:lnTo>
                  <a:lnTo>
                    <a:pt x="2383" y="135"/>
                  </a:lnTo>
                  <a:lnTo>
                    <a:pt x="2383" y="52"/>
                  </a:lnTo>
                  <a:lnTo>
                    <a:pt x="25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36" name="SubTitle">
            <a:extLst>
              <a:ext uri="{FF2B5EF4-FFF2-40B4-BE49-F238E27FC236}">
                <a16:creationId xmlns:a16="http://schemas.microsoft.com/office/drawing/2014/main" id="{0ABEC213-7736-40CC-8B21-75FCBF3DE763}"/>
              </a:ext>
            </a:extLst>
          </p:cNvPr>
          <p:cNvSpPr>
            <a:spLocks noGrp="1"/>
          </p:cNvSpPr>
          <p:nvPr>
            <p:ph type="body" sz="quarter" idx="12" hasCustomPrompt="1"/>
          </p:nvPr>
        </p:nvSpPr>
        <p:spPr>
          <a:xfrm>
            <a:off x="409956" y="4500829"/>
            <a:ext cx="6734283" cy="689420"/>
          </a:xfrm>
        </p:spPr>
        <p:txBody>
          <a:bodyPr anchor="t">
            <a:noAutofit/>
          </a:bodyPr>
          <a:lstStyle>
            <a:lvl1pPr marL="0" indent="0">
              <a:lnSpc>
                <a:spcPct val="80000"/>
              </a:lnSpc>
              <a:buNone/>
              <a:defRPr sz="2800" b="0" i="0" cap="none" baseline="0">
                <a:solidFill>
                  <a:schemeClr val="tx1"/>
                </a:solidFill>
                <a:latin typeface="+mj-lt"/>
              </a:defRPr>
            </a:lvl1pPr>
          </a:lstStyle>
          <a:p>
            <a:pPr lvl="0"/>
            <a:r>
              <a:rPr lang="en-US" dirty="0"/>
              <a:t>Subtitle Line</a:t>
            </a:r>
          </a:p>
        </p:txBody>
      </p:sp>
      <p:grpSp>
        <p:nvGrpSpPr>
          <p:cNvPr id="38" name="Group 4">
            <a:extLst>
              <a:ext uri="{FF2B5EF4-FFF2-40B4-BE49-F238E27FC236}">
                <a16:creationId xmlns:a16="http://schemas.microsoft.com/office/drawing/2014/main" id="{69598DFF-33FF-4734-B92F-E29B67640C87}"/>
              </a:ext>
            </a:extLst>
          </p:cNvPr>
          <p:cNvGrpSpPr>
            <a:grpSpLocks noChangeAspect="1"/>
          </p:cNvGrpSpPr>
          <p:nvPr userDrawn="1"/>
        </p:nvGrpSpPr>
        <p:grpSpPr bwMode="auto">
          <a:xfrm>
            <a:off x="9804574" y="371288"/>
            <a:ext cx="2006425" cy="528825"/>
            <a:chOff x="217" y="3941"/>
            <a:chExt cx="645" cy="170"/>
          </a:xfrm>
          <a:solidFill>
            <a:schemeClr val="tx1"/>
          </a:solidFill>
        </p:grpSpPr>
        <p:sp>
          <p:nvSpPr>
            <p:cNvPr id="39" name="Freeform 6">
              <a:extLst>
                <a:ext uri="{FF2B5EF4-FFF2-40B4-BE49-F238E27FC236}">
                  <a16:creationId xmlns:a16="http://schemas.microsoft.com/office/drawing/2014/main" id="{F87C4AAE-C0E0-4069-B1C3-22C101AD1FDF}"/>
                </a:ext>
              </a:extLst>
            </p:cNvPr>
            <p:cNvSpPr>
              <a:spLocks/>
            </p:cNvSpPr>
            <p:nvPr userDrawn="1"/>
          </p:nvSpPr>
          <p:spPr bwMode="auto">
            <a:xfrm>
              <a:off x="593" y="3941"/>
              <a:ext cx="63" cy="67"/>
            </a:xfrm>
            <a:custGeom>
              <a:avLst/>
              <a:gdLst>
                <a:gd name="T0" fmla="*/ 0 w 382"/>
                <a:gd name="T1" fmla="*/ 0 h 405"/>
                <a:gd name="T2" fmla="*/ 0 w 382"/>
                <a:gd name="T3" fmla="*/ 0 h 405"/>
                <a:gd name="T4" fmla="*/ 382 w 382"/>
                <a:gd name="T5" fmla="*/ 155 h 405"/>
                <a:gd name="T6" fmla="*/ 382 w 382"/>
                <a:gd name="T7" fmla="*/ 251 h 405"/>
                <a:gd name="T8" fmla="*/ 0 w 382"/>
                <a:gd name="T9" fmla="*/ 405 h 405"/>
                <a:gd name="T10" fmla="*/ 0 w 382"/>
                <a:gd name="T11" fmla="*/ 286 h 405"/>
                <a:gd name="T12" fmla="*/ 223 w 382"/>
                <a:gd name="T13" fmla="*/ 203 h 405"/>
                <a:gd name="T14" fmla="*/ 0 w 382"/>
                <a:gd name="T15" fmla="*/ 116 h 405"/>
                <a:gd name="T16" fmla="*/ 0 w 382"/>
                <a:gd name="T17"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2" h="405">
                  <a:moveTo>
                    <a:pt x="0" y="0"/>
                  </a:moveTo>
                  <a:lnTo>
                    <a:pt x="0" y="0"/>
                  </a:lnTo>
                  <a:lnTo>
                    <a:pt x="382" y="155"/>
                  </a:lnTo>
                  <a:lnTo>
                    <a:pt x="382" y="251"/>
                  </a:lnTo>
                  <a:lnTo>
                    <a:pt x="0" y="405"/>
                  </a:lnTo>
                  <a:lnTo>
                    <a:pt x="0" y="286"/>
                  </a:lnTo>
                  <a:lnTo>
                    <a:pt x="223" y="203"/>
                  </a:lnTo>
                  <a:lnTo>
                    <a:pt x="0" y="116"/>
                  </a:ln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7">
              <a:extLst>
                <a:ext uri="{FF2B5EF4-FFF2-40B4-BE49-F238E27FC236}">
                  <a16:creationId xmlns:a16="http://schemas.microsoft.com/office/drawing/2014/main" id="{D77A3408-14C0-4AB9-BA1E-770A9D621B69}"/>
                </a:ext>
              </a:extLst>
            </p:cNvPr>
            <p:cNvSpPr>
              <a:spLocks noEditPoints="1"/>
            </p:cNvSpPr>
            <p:nvPr userDrawn="1"/>
          </p:nvSpPr>
          <p:spPr bwMode="auto">
            <a:xfrm>
              <a:off x="217" y="4012"/>
              <a:ext cx="645" cy="99"/>
            </a:xfrm>
            <a:custGeom>
              <a:avLst/>
              <a:gdLst>
                <a:gd name="T0" fmla="*/ 125 w 3869"/>
                <a:gd name="T1" fmla="*/ 467 h 592"/>
                <a:gd name="T2" fmla="*/ 247 w 3869"/>
                <a:gd name="T3" fmla="*/ 481 h 592"/>
                <a:gd name="T4" fmla="*/ 3618 w 3869"/>
                <a:gd name="T5" fmla="*/ 227 h 592"/>
                <a:gd name="T6" fmla="*/ 3718 w 3869"/>
                <a:gd name="T7" fmla="*/ 230 h 592"/>
                <a:gd name="T8" fmla="*/ 1532 w 3869"/>
                <a:gd name="T9" fmla="*/ 257 h 592"/>
                <a:gd name="T10" fmla="*/ 1622 w 3869"/>
                <a:gd name="T11" fmla="*/ 215 h 592"/>
                <a:gd name="T12" fmla="*/ 2841 w 3869"/>
                <a:gd name="T13" fmla="*/ 492 h 592"/>
                <a:gd name="T14" fmla="*/ 2940 w 3869"/>
                <a:gd name="T15" fmla="*/ 135 h 592"/>
                <a:gd name="T16" fmla="*/ 2861 w 3869"/>
                <a:gd name="T17" fmla="*/ 584 h 592"/>
                <a:gd name="T18" fmla="*/ 2679 w 3869"/>
                <a:gd name="T19" fmla="*/ 500 h 592"/>
                <a:gd name="T20" fmla="*/ 3314 w 3869"/>
                <a:gd name="T21" fmla="*/ 275 h 592"/>
                <a:gd name="T22" fmla="*/ 3279 w 3869"/>
                <a:gd name="T23" fmla="*/ 217 h 592"/>
                <a:gd name="T24" fmla="*/ 3723 w 3869"/>
                <a:gd name="T25" fmla="*/ 132 h 592"/>
                <a:gd name="T26" fmla="*/ 3869 w 3869"/>
                <a:gd name="T27" fmla="*/ 336 h 592"/>
                <a:gd name="T28" fmla="*/ 3652 w 3869"/>
                <a:gd name="T29" fmla="*/ 500 h 592"/>
                <a:gd name="T30" fmla="*/ 3862 w 3869"/>
                <a:gd name="T31" fmla="*/ 470 h 592"/>
                <a:gd name="T32" fmla="*/ 3635 w 3869"/>
                <a:gd name="T33" fmla="*/ 590 h 592"/>
                <a:gd name="T34" fmla="*/ 3454 w 3869"/>
                <a:gd name="T35" fmla="*/ 404 h 592"/>
                <a:gd name="T36" fmla="*/ 3548 w 3869"/>
                <a:gd name="T37" fmla="*/ 158 h 592"/>
                <a:gd name="T38" fmla="*/ 2230 w 3869"/>
                <a:gd name="T39" fmla="*/ 156 h 592"/>
                <a:gd name="T40" fmla="*/ 2150 w 3869"/>
                <a:gd name="T41" fmla="*/ 278 h 592"/>
                <a:gd name="T42" fmla="*/ 2024 w 3869"/>
                <a:gd name="T43" fmla="*/ 253 h 592"/>
                <a:gd name="T44" fmla="*/ 2017 w 3869"/>
                <a:gd name="T45" fmla="*/ 185 h 592"/>
                <a:gd name="T46" fmla="*/ 1659 w 3869"/>
                <a:gd name="T47" fmla="*/ 132 h 592"/>
                <a:gd name="T48" fmla="*/ 1805 w 3869"/>
                <a:gd name="T49" fmla="*/ 336 h 592"/>
                <a:gd name="T50" fmla="*/ 1588 w 3869"/>
                <a:gd name="T51" fmla="*/ 500 h 592"/>
                <a:gd name="T52" fmla="*/ 1798 w 3869"/>
                <a:gd name="T53" fmla="*/ 470 h 592"/>
                <a:gd name="T54" fmla="*/ 1572 w 3869"/>
                <a:gd name="T55" fmla="*/ 590 h 592"/>
                <a:gd name="T56" fmla="*/ 1390 w 3869"/>
                <a:gd name="T57" fmla="*/ 404 h 592"/>
                <a:gd name="T58" fmla="*/ 1485 w 3869"/>
                <a:gd name="T59" fmla="*/ 158 h 592"/>
                <a:gd name="T60" fmla="*/ 1248 w 3869"/>
                <a:gd name="T61" fmla="*/ 152 h 592"/>
                <a:gd name="T62" fmla="*/ 1202 w 3869"/>
                <a:gd name="T63" fmla="*/ 256 h 592"/>
                <a:gd name="T64" fmla="*/ 1066 w 3869"/>
                <a:gd name="T65" fmla="*/ 272 h 592"/>
                <a:gd name="T66" fmla="*/ 1087 w 3869"/>
                <a:gd name="T67" fmla="*/ 480 h 592"/>
                <a:gd name="T68" fmla="*/ 1223 w 3869"/>
                <a:gd name="T69" fmla="*/ 417 h 592"/>
                <a:gd name="T70" fmla="*/ 1176 w 3869"/>
                <a:gd name="T71" fmla="*/ 588 h 592"/>
                <a:gd name="T72" fmla="*/ 944 w 3869"/>
                <a:gd name="T73" fmla="*/ 470 h 592"/>
                <a:gd name="T74" fmla="*/ 977 w 3869"/>
                <a:gd name="T75" fmla="*/ 196 h 592"/>
                <a:gd name="T76" fmla="*/ 733 w 3869"/>
                <a:gd name="T77" fmla="*/ 132 h 592"/>
                <a:gd name="T78" fmla="*/ 751 w 3869"/>
                <a:gd name="T79" fmla="*/ 295 h 592"/>
                <a:gd name="T80" fmla="*/ 626 w 3869"/>
                <a:gd name="T81" fmla="*/ 240 h 592"/>
                <a:gd name="T82" fmla="*/ 601 w 3869"/>
                <a:gd name="T83" fmla="*/ 448 h 592"/>
                <a:gd name="T84" fmla="*/ 745 w 3869"/>
                <a:gd name="T85" fmla="*/ 460 h 592"/>
                <a:gd name="T86" fmla="*/ 776 w 3869"/>
                <a:gd name="T87" fmla="*/ 570 h 592"/>
                <a:gd name="T88" fmla="*/ 510 w 3869"/>
                <a:gd name="T89" fmla="*/ 524 h 592"/>
                <a:gd name="T90" fmla="*/ 480 w 3869"/>
                <a:gd name="T91" fmla="*/ 250 h 592"/>
                <a:gd name="T92" fmla="*/ 206 w 3869"/>
                <a:gd name="T93" fmla="*/ 126 h 592"/>
                <a:gd name="T94" fmla="*/ 389 w 3869"/>
                <a:gd name="T95" fmla="*/ 252 h 592"/>
                <a:gd name="T96" fmla="*/ 176 w 3869"/>
                <a:gd name="T97" fmla="*/ 590 h 592"/>
                <a:gd name="T98" fmla="*/ 2 w 3869"/>
                <a:gd name="T99" fmla="*/ 488 h 592"/>
                <a:gd name="T100" fmla="*/ 97 w 3869"/>
                <a:gd name="T101" fmla="*/ 325 h 592"/>
                <a:gd name="T102" fmla="*/ 251 w 3869"/>
                <a:gd name="T103" fmla="*/ 235 h 592"/>
                <a:gd name="T104" fmla="*/ 133 w 3869"/>
                <a:gd name="T105" fmla="*/ 273 h 592"/>
                <a:gd name="T106" fmla="*/ 172 w 3869"/>
                <a:gd name="T107" fmla="*/ 127 h 592"/>
                <a:gd name="T108" fmla="*/ 2517 w 3869"/>
                <a:gd name="T109" fmla="*/ 472 h 592"/>
                <a:gd name="T110" fmla="*/ 2555 w 3869"/>
                <a:gd name="T111" fmla="*/ 587 h 592"/>
                <a:gd name="T112" fmla="*/ 2383 w 3869"/>
                <a:gd name="T113" fmla="*/ 453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69" h="592">
                  <a:moveTo>
                    <a:pt x="217" y="390"/>
                  </a:moveTo>
                  <a:lnTo>
                    <a:pt x="189" y="393"/>
                  </a:lnTo>
                  <a:lnTo>
                    <a:pt x="165" y="397"/>
                  </a:lnTo>
                  <a:lnTo>
                    <a:pt x="147" y="404"/>
                  </a:lnTo>
                  <a:lnTo>
                    <a:pt x="134" y="415"/>
                  </a:lnTo>
                  <a:lnTo>
                    <a:pt x="126" y="430"/>
                  </a:lnTo>
                  <a:lnTo>
                    <a:pt x="124" y="448"/>
                  </a:lnTo>
                  <a:lnTo>
                    <a:pt x="124" y="453"/>
                  </a:lnTo>
                  <a:lnTo>
                    <a:pt x="125" y="467"/>
                  </a:lnTo>
                  <a:lnTo>
                    <a:pt x="130" y="480"/>
                  </a:lnTo>
                  <a:lnTo>
                    <a:pt x="138" y="489"/>
                  </a:lnTo>
                  <a:lnTo>
                    <a:pt x="150" y="498"/>
                  </a:lnTo>
                  <a:lnTo>
                    <a:pt x="165" y="502"/>
                  </a:lnTo>
                  <a:lnTo>
                    <a:pt x="184" y="505"/>
                  </a:lnTo>
                  <a:lnTo>
                    <a:pt x="203" y="504"/>
                  </a:lnTo>
                  <a:lnTo>
                    <a:pt x="219" y="499"/>
                  </a:lnTo>
                  <a:lnTo>
                    <a:pt x="234" y="492"/>
                  </a:lnTo>
                  <a:lnTo>
                    <a:pt x="247" y="481"/>
                  </a:lnTo>
                  <a:lnTo>
                    <a:pt x="258" y="468"/>
                  </a:lnTo>
                  <a:lnTo>
                    <a:pt x="264" y="453"/>
                  </a:lnTo>
                  <a:lnTo>
                    <a:pt x="266" y="434"/>
                  </a:lnTo>
                  <a:lnTo>
                    <a:pt x="266" y="390"/>
                  </a:lnTo>
                  <a:lnTo>
                    <a:pt x="217" y="390"/>
                  </a:lnTo>
                  <a:close/>
                  <a:moveTo>
                    <a:pt x="3665" y="213"/>
                  </a:moveTo>
                  <a:lnTo>
                    <a:pt x="3649" y="215"/>
                  </a:lnTo>
                  <a:lnTo>
                    <a:pt x="3634" y="219"/>
                  </a:lnTo>
                  <a:lnTo>
                    <a:pt x="3618" y="227"/>
                  </a:lnTo>
                  <a:lnTo>
                    <a:pt x="3605" y="239"/>
                  </a:lnTo>
                  <a:lnTo>
                    <a:pt x="3595" y="257"/>
                  </a:lnTo>
                  <a:lnTo>
                    <a:pt x="3586" y="279"/>
                  </a:lnTo>
                  <a:lnTo>
                    <a:pt x="3580" y="307"/>
                  </a:lnTo>
                  <a:lnTo>
                    <a:pt x="3748" y="307"/>
                  </a:lnTo>
                  <a:lnTo>
                    <a:pt x="3744" y="282"/>
                  </a:lnTo>
                  <a:lnTo>
                    <a:pt x="3738" y="259"/>
                  </a:lnTo>
                  <a:lnTo>
                    <a:pt x="3730" y="243"/>
                  </a:lnTo>
                  <a:lnTo>
                    <a:pt x="3718" y="230"/>
                  </a:lnTo>
                  <a:lnTo>
                    <a:pt x="3703" y="220"/>
                  </a:lnTo>
                  <a:lnTo>
                    <a:pt x="3685" y="215"/>
                  </a:lnTo>
                  <a:lnTo>
                    <a:pt x="3665" y="213"/>
                  </a:lnTo>
                  <a:close/>
                  <a:moveTo>
                    <a:pt x="1602" y="213"/>
                  </a:moveTo>
                  <a:lnTo>
                    <a:pt x="1586" y="215"/>
                  </a:lnTo>
                  <a:lnTo>
                    <a:pt x="1569" y="219"/>
                  </a:lnTo>
                  <a:lnTo>
                    <a:pt x="1555" y="227"/>
                  </a:lnTo>
                  <a:lnTo>
                    <a:pt x="1542" y="239"/>
                  </a:lnTo>
                  <a:lnTo>
                    <a:pt x="1532" y="257"/>
                  </a:lnTo>
                  <a:lnTo>
                    <a:pt x="1522" y="279"/>
                  </a:lnTo>
                  <a:lnTo>
                    <a:pt x="1516" y="307"/>
                  </a:lnTo>
                  <a:lnTo>
                    <a:pt x="1684" y="307"/>
                  </a:lnTo>
                  <a:lnTo>
                    <a:pt x="1681" y="282"/>
                  </a:lnTo>
                  <a:lnTo>
                    <a:pt x="1675" y="259"/>
                  </a:lnTo>
                  <a:lnTo>
                    <a:pt x="1666" y="243"/>
                  </a:lnTo>
                  <a:lnTo>
                    <a:pt x="1654" y="230"/>
                  </a:lnTo>
                  <a:lnTo>
                    <a:pt x="1639" y="220"/>
                  </a:lnTo>
                  <a:lnTo>
                    <a:pt x="1622" y="215"/>
                  </a:lnTo>
                  <a:lnTo>
                    <a:pt x="1602" y="213"/>
                  </a:lnTo>
                  <a:close/>
                  <a:moveTo>
                    <a:pt x="2671" y="135"/>
                  </a:moveTo>
                  <a:lnTo>
                    <a:pt x="2796" y="135"/>
                  </a:lnTo>
                  <a:lnTo>
                    <a:pt x="2796" y="419"/>
                  </a:lnTo>
                  <a:lnTo>
                    <a:pt x="2798" y="442"/>
                  </a:lnTo>
                  <a:lnTo>
                    <a:pt x="2803" y="461"/>
                  </a:lnTo>
                  <a:lnTo>
                    <a:pt x="2811" y="476"/>
                  </a:lnTo>
                  <a:lnTo>
                    <a:pt x="2824" y="486"/>
                  </a:lnTo>
                  <a:lnTo>
                    <a:pt x="2841" y="492"/>
                  </a:lnTo>
                  <a:lnTo>
                    <a:pt x="2861" y="494"/>
                  </a:lnTo>
                  <a:lnTo>
                    <a:pt x="2878" y="493"/>
                  </a:lnTo>
                  <a:lnTo>
                    <a:pt x="2895" y="487"/>
                  </a:lnTo>
                  <a:lnTo>
                    <a:pt x="2910" y="479"/>
                  </a:lnTo>
                  <a:lnTo>
                    <a:pt x="2922" y="467"/>
                  </a:lnTo>
                  <a:lnTo>
                    <a:pt x="2931" y="452"/>
                  </a:lnTo>
                  <a:lnTo>
                    <a:pt x="2937" y="434"/>
                  </a:lnTo>
                  <a:lnTo>
                    <a:pt x="2940" y="412"/>
                  </a:lnTo>
                  <a:lnTo>
                    <a:pt x="2940" y="135"/>
                  </a:lnTo>
                  <a:lnTo>
                    <a:pt x="3064" y="135"/>
                  </a:lnTo>
                  <a:lnTo>
                    <a:pt x="3064" y="583"/>
                  </a:lnTo>
                  <a:lnTo>
                    <a:pt x="2940" y="583"/>
                  </a:lnTo>
                  <a:lnTo>
                    <a:pt x="2940" y="517"/>
                  </a:lnTo>
                  <a:lnTo>
                    <a:pt x="2929" y="534"/>
                  </a:lnTo>
                  <a:lnTo>
                    <a:pt x="2916" y="550"/>
                  </a:lnTo>
                  <a:lnTo>
                    <a:pt x="2901" y="564"/>
                  </a:lnTo>
                  <a:lnTo>
                    <a:pt x="2882" y="575"/>
                  </a:lnTo>
                  <a:lnTo>
                    <a:pt x="2861" y="584"/>
                  </a:lnTo>
                  <a:lnTo>
                    <a:pt x="2837" y="590"/>
                  </a:lnTo>
                  <a:lnTo>
                    <a:pt x="2810" y="592"/>
                  </a:lnTo>
                  <a:lnTo>
                    <a:pt x="2784" y="590"/>
                  </a:lnTo>
                  <a:lnTo>
                    <a:pt x="2759" y="584"/>
                  </a:lnTo>
                  <a:lnTo>
                    <a:pt x="2738" y="575"/>
                  </a:lnTo>
                  <a:lnTo>
                    <a:pt x="2718" y="563"/>
                  </a:lnTo>
                  <a:lnTo>
                    <a:pt x="2702" y="545"/>
                  </a:lnTo>
                  <a:lnTo>
                    <a:pt x="2689" y="525"/>
                  </a:lnTo>
                  <a:lnTo>
                    <a:pt x="2679" y="500"/>
                  </a:lnTo>
                  <a:lnTo>
                    <a:pt x="2672" y="470"/>
                  </a:lnTo>
                  <a:lnTo>
                    <a:pt x="2671" y="437"/>
                  </a:lnTo>
                  <a:lnTo>
                    <a:pt x="2671" y="135"/>
                  </a:lnTo>
                  <a:close/>
                  <a:moveTo>
                    <a:pt x="3413" y="130"/>
                  </a:moveTo>
                  <a:lnTo>
                    <a:pt x="3413" y="252"/>
                  </a:lnTo>
                  <a:lnTo>
                    <a:pt x="3383" y="253"/>
                  </a:lnTo>
                  <a:lnTo>
                    <a:pt x="3357" y="258"/>
                  </a:lnTo>
                  <a:lnTo>
                    <a:pt x="3333" y="264"/>
                  </a:lnTo>
                  <a:lnTo>
                    <a:pt x="3314" y="275"/>
                  </a:lnTo>
                  <a:lnTo>
                    <a:pt x="3299" y="288"/>
                  </a:lnTo>
                  <a:lnTo>
                    <a:pt x="3288" y="305"/>
                  </a:lnTo>
                  <a:lnTo>
                    <a:pt x="3281" y="327"/>
                  </a:lnTo>
                  <a:lnTo>
                    <a:pt x="3279" y="353"/>
                  </a:lnTo>
                  <a:lnTo>
                    <a:pt x="3279" y="583"/>
                  </a:lnTo>
                  <a:lnTo>
                    <a:pt x="3154" y="583"/>
                  </a:lnTo>
                  <a:lnTo>
                    <a:pt x="3154" y="135"/>
                  </a:lnTo>
                  <a:lnTo>
                    <a:pt x="3279" y="135"/>
                  </a:lnTo>
                  <a:lnTo>
                    <a:pt x="3279" y="217"/>
                  </a:lnTo>
                  <a:lnTo>
                    <a:pt x="3293" y="190"/>
                  </a:lnTo>
                  <a:lnTo>
                    <a:pt x="3311" y="169"/>
                  </a:lnTo>
                  <a:lnTo>
                    <a:pt x="3331" y="151"/>
                  </a:lnTo>
                  <a:lnTo>
                    <a:pt x="3354" y="139"/>
                  </a:lnTo>
                  <a:lnTo>
                    <a:pt x="3383" y="132"/>
                  </a:lnTo>
                  <a:lnTo>
                    <a:pt x="3413" y="130"/>
                  </a:lnTo>
                  <a:close/>
                  <a:moveTo>
                    <a:pt x="3664" y="126"/>
                  </a:moveTo>
                  <a:lnTo>
                    <a:pt x="3695" y="127"/>
                  </a:lnTo>
                  <a:lnTo>
                    <a:pt x="3723" y="132"/>
                  </a:lnTo>
                  <a:lnTo>
                    <a:pt x="3750" y="140"/>
                  </a:lnTo>
                  <a:lnTo>
                    <a:pt x="3775" y="152"/>
                  </a:lnTo>
                  <a:lnTo>
                    <a:pt x="3797" y="167"/>
                  </a:lnTo>
                  <a:lnTo>
                    <a:pt x="3818" y="185"/>
                  </a:lnTo>
                  <a:lnTo>
                    <a:pt x="3835" y="207"/>
                  </a:lnTo>
                  <a:lnTo>
                    <a:pt x="3849" y="233"/>
                  </a:lnTo>
                  <a:lnTo>
                    <a:pt x="3860" y="264"/>
                  </a:lnTo>
                  <a:lnTo>
                    <a:pt x="3867" y="298"/>
                  </a:lnTo>
                  <a:lnTo>
                    <a:pt x="3869" y="336"/>
                  </a:lnTo>
                  <a:lnTo>
                    <a:pt x="3869" y="390"/>
                  </a:lnTo>
                  <a:lnTo>
                    <a:pt x="3578" y="390"/>
                  </a:lnTo>
                  <a:lnTo>
                    <a:pt x="3582" y="417"/>
                  </a:lnTo>
                  <a:lnTo>
                    <a:pt x="3588" y="441"/>
                  </a:lnTo>
                  <a:lnTo>
                    <a:pt x="3596" y="460"/>
                  </a:lnTo>
                  <a:lnTo>
                    <a:pt x="3606" y="475"/>
                  </a:lnTo>
                  <a:lnTo>
                    <a:pt x="3619" y="487"/>
                  </a:lnTo>
                  <a:lnTo>
                    <a:pt x="3635" y="495"/>
                  </a:lnTo>
                  <a:lnTo>
                    <a:pt x="3652" y="500"/>
                  </a:lnTo>
                  <a:lnTo>
                    <a:pt x="3671" y="501"/>
                  </a:lnTo>
                  <a:lnTo>
                    <a:pt x="3694" y="499"/>
                  </a:lnTo>
                  <a:lnTo>
                    <a:pt x="3712" y="493"/>
                  </a:lnTo>
                  <a:lnTo>
                    <a:pt x="3728" y="485"/>
                  </a:lnTo>
                  <a:lnTo>
                    <a:pt x="3740" y="473"/>
                  </a:lnTo>
                  <a:lnTo>
                    <a:pt x="3748" y="459"/>
                  </a:lnTo>
                  <a:lnTo>
                    <a:pt x="3754" y="443"/>
                  </a:lnTo>
                  <a:lnTo>
                    <a:pt x="3869" y="443"/>
                  </a:lnTo>
                  <a:lnTo>
                    <a:pt x="3862" y="470"/>
                  </a:lnTo>
                  <a:lnTo>
                    <a:pt x="3851" y="495"/>
                  </a:lnTo>
                  <a:lnTo>
                    <a:pt x="3837" y="519"/>
                  </a:lnTo>
                  <a:lnTo>
                    <a:pt x="3818" y="540"/>
                  </a:lnTo>
                  <a:lnTo>
                    <a:pt x="3796" y="558"/>
                  </a:lnTo>
                  <a:lnTo>
                    <a:pt x="3770" y="572"/>
                  </a:lnTo>
                  <a:lnTo>
                    <a:pt x="3740" y="583"/>
                  </a:lnTo>
                  <a:lnTo>
                    <a:pt x="3707" y="590"/>
                  </a:lnTo>
                  <a:lnTo>
                    <a:pt x="3669" y="592"/>
                  </a:lnTo>
                  <a:lnTo>
                    <a:pt x="3635" y="590"/>
                  </a:lnTo>
                  <a:lnTo>
                    <a:pt x="3603" y="584"/>
                  </a:lnTo>
                  <a:lnTo>
                    <a:pt x="3573" y="574"/>
                  </a:lnTo>
                  <a:lnTo>
                    <a:pt x="3548" y="561"/>
                  </a:lnTo>
                  <a:lnTo>
                    <a:pt x="3523" y="545"/>
                  </a:lnTo>
                  <a:lnTo>
                    <a:pt x="3503" y="524"/>
                  </a:lnTo>
                  <a:lnTo>
                    <a:pt x="3485" y="500"/>
                  </a:lnTo>
                  <a:lnTo>
                    <a:pt x="3471" y="472"/>
                  </a:lnTo>
                  <a:lnTo>
                    <a:pt x="3460" y="440"/>
                  </a:lnTo>
                  <a:lnTo>
                    <a:pt x="3454" y="404"/>
                  </a:lnTo>
                  <a:lnTo>
                    <a:pt x="3452" y="366"/>
                  </a:lnTo>
                  <a:lnTo>
                    <a:pt x="3452" y="357"/>
                  </a:lnTo>
                  <a:lnTo>
                    <a:pt x="3454" y="318"/>
                  </a:lnTo>
                  <a:lnTo>
                    <a:pt x="3461" y="283"/>
                  </a:lnTo>
                  <a:lnTo>
                    <a:pt x="3472" y="251"/>
                  </a:lnTo>
                  <a:lnTo>
                    <a:pt x="3486" y="222"/>
                  </a:lnTo>
                  <a:lnTo>
                    <a:pt x="3504" y="197"/>
                  </a:lnTo>
                  <a:lnTo>
                    <a:pt x="3524" y="176"/>
                  </a:lnTo>
                  <a:lnTo>
                    <a:pt x="3548" y="158"/>
                  </a:lnTo>
                  <a:lnTo>
                    <a:pt x="3575" y="144"/>
                  </a:lnTo>
                  <a:lnTo>
                    <a:pt x="3603" y="134"/>
                  </a:lnTo>
                  <a:lnTo>
                    <a:pt x="3632" y="128"/>
                  </a:lnTo>
                  <a:lnTo>
                    <a:pt x="3664" y="126"/>
                  </a:lnTo>
                  <a:close/>
                  <a:moveTo>
                    <a:pt x="2141" y="126"/>
                  </a:moveTo>
                  <a:lnTo>
                    <a:pt x="2167" y="127"/>
                  </a:lnTo>
                  <a:lnTo>
                    <a:pt x="2191" y="133"/>
                  </a:lnTo>
                  <a:lnTo>
                    <a:pt x="2213" y="143"/>
                  </a:lnTo>
                  <a:lnTo>
                    <a:pt x="2230" y="156"/>
                  </a:lnTo>
                  <a:lnTo>
                    <a:pt x="2247" y="173"/>
                  </a:lnTo>
                  <a:lnTo>
                    <a:pt x="2260" y="194"/>
                  </a:lnTo>
                  <a:lnTo>
                    <a:pt x="2268" y="219"/>
                  </a:lnTo>
                  <a:lnTo>
                    <a:pt x="2274" y="249"/>
                  </a:lnTo>
                  <a:lnTo>
                    <a:pt x="2276" y="283"/>
                  </a:lnTo>
                  <a:lnTo>
                    <a:pt x="2276" y="583"/>
                  </a:lnTo>
                  <a:lnTo>
                    <a:pt x="2151" y="583"/>
                  </a:lnTo>
                  <a:lnTo>
                    <a:pt x="2151" y="302"/>
                  </a:lnTo>
                  <a:lnTo>
                    <a:pt x="2150" y="278"/>
                  </a:lnTo>
                  <a:lnTo>
                    <a:pt x="2144" y="259"/>
                  </a:lnTo>
                  <a:lnTo>
                    <a:pt x="2135" y="245"/>
                  </a:lnTo>
                  <a:lnTo>
                    <a:pt x="2122" y="235"/>
                  </a:lnTo>
                  <a:lnTo>
                    <a:pt x="2105" y="229"/>
                  </a:lnTo>
                  <a:lnTo>
                    <a:pt x="2085" y="226"/>
                  </a:lnTo>
                  <a:lnTo>
                    <a:pt x="2067" y="229"/>
                  </a:lnTo>
                  <a:lnTo>
                    <a:pt x="2050" y="233"/>
                  </a:lnTo>
                  <a:lnTo>
                    <a:pt x="2036" y="242"/>
                  </a:lnTo>
                  <a:lnTo>
                    <a:pt x="2024" y="253"/>
                  </a:lnTo>
                  <a:lnTo>
                    <a:pt x="2015" y="269"/>
                  </a:lnTo>
                  <a:lnTo>
                    <a:pt x="2009" y="288"/>
                  </a:lnTo>
                  <a:lnTo>
                    <a:pt x="2006" y="310"/>
                  </a:lnTo>
                  <a:lnTo>
                    <a:pt x="2006" y="583"/>
                  </a:lnTo>
                  <a:lnTo>
                    <a:pt x="1882" y="583"/>
                  </a:lnTo>
                  <a:lnTo>
                    <a:pt x="1882" y="135"/>
                  </a:lnTo>
                  <a:lnTo>
                    <a:pt x="2006" y="135"/>
                  </a:lnTo>
                  <a:lnTo>
                    <a:pt x="2006" y="202"/>
                  </a:lnTo>
                  <a:lnTo>
                    <a:pt x="2017" y="185"/>
                  </a:lnTo>
                  <a:lnTo>
                    <a:pt x="2031" y="169"/>
                  </a:lnTo>
                  <a:lnTo>
                    <a:pt x="2048" y="154"/>
                  </a:lnTo>
                  <a:lnTo>
                    <a:pt x="2067" y="143"/>
                  </a:lnTo>
                  <a:lnTo>
                    <a:pt x="2089" y="134"/>
                  </a:lnTo>
                  <a:lnTo>
                    <a:pt x="2114" y="128"/>
                  </a:lnTo>
                  <a:lnTo>
                    <a:pt x="2141" y="126"/>
                  </a:lnTo>
                  <a:close/>
                  <a:moveTo>
                    <a:pt x="1601" y="126"/>
                  </a:moveTo>
                  <a:lnTo>
                    <a:pt x="1631" y="127"/>
                  </a:lnTo>
                  <a:lnTo>
                    <a:pt x="1659" y="132"/>
                  </a:lnTo>
                  <a:lnTo>
                    <a:pt x="1686" y="140"/>
                  </a:lnTo>
                  <a:lnTo>
                    <a:pt x="1712" y="152"/>
                  </a:lnTo>
                  <a:lnTo>
                    <a:pt x="1734" y="167"/>
                  </a:lnTo>
                  <a:lnTo>
                    <a:pt x="1754" y="185"/>
                  </a:lnTo>
                  <a:lnTo>
                    <a:pt x="1772" y="207"/>
                  </a:lnTo>
                  <a:lnTo>
                    <a:pt x="1786" y="233"/>
                  </a:lnTo>
                  <a:lnTo>
                    <a:pt x="1797" y="264"/>
                  </a:lnTo>
                  <a:lnTo>
                    <a:pt x="1803" y="298"/>
                  </a:lnTo>
                  <a:lnTo>
                    <a:pt x="1805" y="336"/>
                  </a:lnTo>
                  <a:lnTo>
                    <a:pt x="1805" y="390"/>
                  </a:lnTo>
                  <a:lnTo>
                    <a:pt x="1515" y="390"/>
                  </a:lnTo>
                  <a:lnTo>
                    <a:pt x="1519" y="417"/>
                  </a:lnTo>
                  <a:lnTo>
                    <a:pt x="1525" y="441"/>
                  </a:lnTo>
                  <a:lnTo>
                    <a:pt x="1533" y="460"/>
                  </a:lnTo>
                  <a:lnTo>
                    <a:pt x="1543" y="475"/>
                  </a:lnTo>
                  <a:lnTo>
                    <a:pt x="1556" y="487"/>
                  </a:lnTo>
                  <a:lnTo>
                    <a:pt x="1572" y="495"/>
                  </a:lnTo>
                  <a:lnTo>
                    <a:pt x="1588" y="500"/>
                  </a:lnTo>
                  <a:lnTo>
                    <a:pt x="1608" y="501"/>
                  </a:lnTo>
                  <a:lnTo>
                    <a:pt x="1629" y="499"/>
                  </a:lnTo>
                  <a:lnTo>
                    <a:pt x="1648" y="493"/>
                  </a:lnTo>
                  <a:lnTo>
                    <a:pt x="1664" y="485"/>
                  </a:lnTo>
                  <a:lnTo>
                    <a:pt x="1675" y="473"/>
                  </a:lnTo>
                  <a:lnTo>
                    <a:pt x="1684" y="459"/>
                  </a:lnTo>
                  <a:lnTo>
                    <a:pt x="1690" y="443"/>
                  </a:lnTo>
                  <a:lnTo>
                    <a:pt x="1805" y="443"/>
                  </a:lnTo>
                  <a:lnTo>
                    <a:pt x="1798" y="470"/>
                  </a:lnTo>
                  <a:lnTo>
                    <a:pt x="1787" y="495"/>
                  </a:lnTo>
                  <a:lnTo>
                    <a:pt x="1773" y="519"/>
                  </a:lnTo>
                  <a:lnTo>
                    <a:pt x="1754" y="540"/>
                  </a:lnTo>
                  <a:lnTo>
                    <a:pt x="1732" y="558"/>
                  </a:lnTo>
                  <a:lnTo>
                    <a:pt x="1706" y="572"/>
                  </a:lnTo>
                  <a:lnTo>
                    <a:pt x="1677" y="583"/>
                  </a:lnTo>
                  <a:lnTo>
                    <a:pt x="1642" y="590"/>
                  </a:lnTo>
                  <a:lnTo>
                    <a:pt x="1606" y="592"/>
                  </a:lnTo>
                  <a:lnTo>
                    <a:pt x="1572" y="590"/>
                  </a:lnTo>
                  <a:lnTo>
                    <a:pt x="1540" y="584"/>
                  </a:lnTo>
                  <a:lnTo>
                    <a:pt x="1510" y="574"/>
                  </a:lnTo>
                  <a:lnTo>
                    <a:pt x="1483" y="561"/>
                  </a:lnTo>
                  <a:lnTo>
                    <a:pt x="1460" y="545"/>
                  </a:lnTo>
                  <a:lnTo>
                    <a:pt x="1439" y="524"/>
                  </a:lnTo>
                  <a:lnTo>
                    <a:pt x="1421" y="500"/>
                  </a:lnTo>
                  <a:lnTo>
                    <a:pt x="1407" y="472"/>
                  </a:lnTo>
                  <a:lnTo>
                    <a:pt x="1397" y="440"/>
                  </a:lnTo>
                  <a:lnTo>
                    <a:pt x="1390" y="404"/>
                  </a:lnTo>
                  <a:lnTo>
                    <a:pt x="1389" y="366"/>
                  </a:lnTo>
                  <a:lnTo>
                    <a:pt x="1389" y="357"/>
                  </a:lnTo>
                  <a:lnTo>
                    <a:pt x="1391" y="318"/>
                  </a:lnTo>
                  <a:lnTo>
                    <a:pt x="1397" y="283"/>
                  </a:lnTo>
                  <a:lnTo>
                    <a:pt x="1408" y="251"/>
                  </a:lnTo>
                  <a:lnTo>
                    <a:pt x="1422" y="222"/>
                  </a:lnTo>
                  <a:lnTo>
                    <a:pt x="1440" y="197"/>
                  </a:lnTo>
                  <a:lnTo>
                    <a:pt x="1461" y="176"/>
                  </a:lnTo>
                  <a:lnTo>
                    <a:pt x="1485" y="158"/>
                  </a:lnTo>
                  <a:lnTo>
                    <a:pt x="1510" y="144"/>
                  </a:lnTo>
                  <a:lnTo>
                    <a:pt x="1539" y="134"/>
                  </a:lnTo>
                  <a:lnTo>
                    <a:pt x="1569" y="128"/>
                  </a:lnTo>
                  <a:lnTo>
                    <a:pt x="1601" y="126"/>
                  </a:lnTo>
                  <a:close/>
                  <a:moveTo>
                    <a:pt x="1138" y="126"/>
                  </a:moveTo>
                  <a:lnTo>
                    <a:pt x="1169" y="127"/>
                  </a:lnTo>
                  <a:lnTo>
                    <a:pt x="1197" y="132"/>
                  </a:lnTo>
                  <a:lnTo>
                    <a:pt x="1223" y="140"/>
                  </a:lnTo>
                  <a:lnTo>
                    <a:pt x="1248" y="152"/>
                  </a:lnTo>
                  <a:lnTo>
                    <a:pt x="1270" y="166"/>
                  </a:lnTo>
                  <a:lnTo>
                    <a:pt x="1290" y="185"/>
                  </a:lnTo>
                  <a:lnTo>
                    <a:pt x="1307" y="206"/>
                  </a:lnTo>
                  <a:lnTo>
                    <a:pt x="1320" y="232"/>
                  </a:lnTo>
                  <a:lnTo>
                    <a:pt x="1329" y="262"/>
                  </a:lnTo>
                  <a:lnTo>
                    <a:pt x="1334" y="295"/>
                  </a:lnTo>
                  <a:lnTo>
                    <a:pt x="1215" y="295"/>
                  </a:lnTo>
                  <a:lnTo>
                    <a:pt x="1209" y="273"/>
                  </a:lnTo>
                  <a:lnTo>
                    <a:pt x="1202" y="256"/>
                  </a:lnTo>
                  <a:lnTo>
                    <a:pt x="1191" y="242"/>
                  </a:lnTo>
                  <a:lnTo>
                    <a:pt x="1178" y="231"/>
                  </a:lnTo>
                  <a:lnTo>
                    <a:pt x="1161" y="225"/>
                  </a:lnTo>
                  <a:lnTo>
                    <a:pt x="1140" y="223"/>
                  </a:lnTo>
                  <a:lnTo>
                    <a:pt x="1122" y="224"/>
                  </a:lnTo>
                  <a:lnTo>
                    <a:pt x="1105" y="231"/>
                  </a:lnTo>
                  <a:lnTo>
                    <a:pt x="1090" y="240"/>
                  </a:lnTo>
                  <a:lnTo>
                    <a:pt x="1077" y="255"/>
                  </a:lnTo>
                  <a:lnTo>
                    <a:pt x="1066" y="272"/>
                  </a:lnTo>
                  <a:lnTo>
                    <a:pt x="1058" y="295"/>
                  </a:lnTo>
                  <a:lnTo>
                    <a:pt x="1053" y="322"/>
                  </a:lnTo>
                  <a:lnTo>
                    <a:pt x="1051" y="353"/>
                  </a:lnTo>
                  <a:lnTo>
                    <a:pt x="1051" y="366"/>
                  </a:lnTo>
                  <a:lnTo>
                    <a:pt x="1053" y="397"/>
                  </a:lnTo>
                  <a:lnTo>
                    <a:pt x="1058" y="424"/>
                  </a:lnTo>
                  <a:lnTo>
                    <a:pt x="1065" y="448"/>
                  </a:lnTo>
                  <a:lnTo>
                    <a:pt x="1075" y="466"/>
                  </a:lnTo>
                  <a:lnTo>
                    <a:pt x="1087" y="480"/>
                  </a:lnTo>
                  <a:lnTo>
                    <a:pt x="1103" y="489"/>
                  </a:lnTo>
                  <a:lnTo>
                    <a:pt x="1122" y="495"/>
                  </a:lnTo>
                  <a:lnTo>
                    <a:pt x="1142" y="498"/>
                  </a:lnTo>
                  <a:lnTo>
                    <a:pt x="1162" y="495"/>
                  </a:lnTo>
                  <a:lnTo>
                    <a:pt x="1181" y="488"/>
                  </a:lnTo>
                  <a:lnTo>
                    <a:pt x="1196" y="475"/>
                  </a:lnTo>
                  <a:lnTo>
                    <a:pt x="1209" y="460"/>
                  </a:lnTo>
                  <a:lnTo>
                    <a:pt x="1217" y="440"/>
                  </a:lnTo>
                  <a:lnTo>
                    <a:pt x="1223" y="417"/>
                  </a:lnTo>
                  <a:lnTo>
                    <a:pt x="1336" y="417"/>
                  </a:lnTo>
                  <a:lnTo>
                    <a:pt x="1331" y="450"/>
                  </a:lnTo>
                  <a:lnTo>
                    <a:pt x="1322" y="480"/>
                  </a:lnTo>
                  <a:lnTo>
                    <a:pt x="1308" y="508"/>
                  </a:lnTo>
                  <a:lnTo>
                    <a:pt x="1290" y="532"/>
                  </a:lnTo>
                  <a:lnTo>
                    <a:pt x="1268" y="552"/>
                  </a:lnTo>
                  <a:lnTo>
                    <a:pt x="1241" y="570"/>
                  </a:lnTo>
                  <a:lnTo>
                    <a:pt x="1211" y="581"/>
                  </a:lnTo>
                  <a:lnTo>
                    <a:pt x="1176" y="588"/>
                  </a:lnTo>
                  <a:lnTo>
                    <a:pt x="1138" y="592"/>
                  </a:lnTo>
                  <a:lnTo>
                    <a:pt x="1105" y="590"/>
                  </a:lnTo>
                  <a:lnTo>
                    <a:pt x="1073" y="584"/>
                  </a:lnTo>
                  <a:lnTo>
                    <a:pt x="1045" y="574"/>
                  </a:lnTo>
                  <a:lnTo>
                    <a:pt x="1019" y="561"/>
                  </a:lnTo>
                  <a:lnTo>
                    <a:pt x="996" y="544"/>
                  </a:lnTo>
                  <a:lnTo>
                    <a:pt x="974" y="524"/>
                  </a:lnTo>
                  <a:lnTo>
                    <a:pt x="957" y="499"/>
                  </a:lnTo>
                  <a:lnTo>
                    <a:pt x="944" y="470"/>
                  </a:lnTo>
                  <a:lnTo>
                    <a:pt x="933" y="439"/>
                  </a:lnTo>
                  <a:lnTo>
                    <a:pt x="926" y="403"/>
                  </a:lnTo>
                  <a:lnTo>
                    <a:pt x="925" y="363"/>
                  </a:lnTo>
                  <a:lnTo>
                    <a:pt x="925" y="357"/>
                  </a:lnTo>
                  <a:lnTo>
                    <a:pt x="926" y="318"/>
                  </a:lnTo>
                  <a:lnTo>
                    <a:pt x="933" y="282"/>
                  </a:lnTo>
                  <a:lnTo>
                    <a:pt x="944" y="250"/>
                  </a:lnTo>
                  <a:lnTo>
                    <a:pt x="959" y="222"/>
                  </a:lnTo>
                  <a:lnTo>
                    <a:pt x="977" y="196"/>
                  </a:lnTo>
                  <a:lnTo>
                    <a:pt x="998" y="174"/>
                  </a:lnTo>
                  <a:lnTo>
                    <a:pt x="1021" y="158"/>
                  </a:lnTo>
                  <a:lnTo>
                    <a:pt x="1049" y="144"/>
                  </a:lnTo>
                  <a:lnTo>
                    <a:pt x="1077" y="134"/>
                  </a:lnTo>
                  <a:lnTo>
                    <a:pt x="1106" y="128"/>
                  </a:lnTo>
                  <a:lnTo>
                    <a:pt x="1138" y="126"/>
                  </a:lnTo>
                  <a:close/>
                  <a:moveTo>
                    <a:pt x="674" y="126"/>
                  </a:moveTo>
                  <a:lnTo>
                    <a:pt x="705" y="127"/>
                  </a:lnTo>
                  <a:lnTo>
                    <a:pt x="733" y="132"/>
                  </a:lnTo>
                  <a:lnTo>
                    <a:pt x="759" y="140"/>
                  </a:lnTo>
                  <a:lnTo>
                    <a:pt x="783" y="152"/>
                  </a:lnTo>
                  <a:lnTo>
                    <a:pt x="806" y="166"/>
                  </a:lnTo>
                  <a:lnTo>
                    <a:pt x="826" y="185"/>
                  </a:lnTo>
                  <a:lnTo>
                    <a:pt x="842" y="206"/>
                  </a:lnTo>
                  <a:lnTo>
                    <a:pt x="855" y="232"/>
                  </a:lnTo>
                  <a:lnTo>
                    <a:pt x="865" y="262"/>
                  </a:lnTo>
                  <a:lnTo>
                    <a:pt x="869" y="295"/>
                  </a:lnTo>
                  <a:lnTo>
                    <a:pt x="751" y="295"/>
                  </a:lnTo>
                  <a:lnTo>
                    <a:pt x="745" y="273"/>
                  </a:lnTo>
                  <a:lnTo>
                    <a:pt x="738" y="256"/>
                  </a:lnTo>
                  <a:lnTo>
                    <a:pt x="727" y="242"/>
                  </a:lnTo>
                  <a:lnTo>
                    <a:pt x="714" y="231"/>
                  </a:lnTo>
                  <a:lnTo>
                    <a:pt x="696" y="225"/>
                  </a:lnTo>
                  <a:lnTo>
                    <a:pt x="676" y="223"/>
                  </a:lnTo>
                  <a:lnTo>
                    <a:pt x="657" y="224"/>
                  </a:lnTo>
                  <a:lnTo>
                    <a:pt x="641" y="231"/>
                  </a:lnTo>
                  <a:lnTo>
                    <a:pt x="626" y="240"/>
                  </a:lnTo>
                  <a:lnTo>
                    <a:pt x="613" y="255"/>
                  </a:lnTo>
                  <a:lnTo>
                    <a:pt x="602" y="272"/>
                  </a:lnTo>
                  <a:lnTo>
                    <a:pt x="594" y="295"/>
                  </a:lnTo>
                  <a:lnTo>
                    <a:pt x="589" y="322"/>
                  </a:lnTo>
                  <a:lnTo>
                    <a:pt x="587" y="353"/>
                  </a:lnTo>
                  <a:lnTo>
                    <a:pt x="587" y="366"/>
                  </a:lnTo>
                  <a:lnTo>
                    <a:pt x="589" y="397"/>
                  </a:lnTo>
                  <a:lnTo>
                    <a:pt x="593" y="424"/>
                  </a:lnTo>
                  <a:lnTo>
                    <a:pt x="601" y="448"/>
                  </a:lnTo>
                  <a:lnTo>
                    <a:pt x="610" y="466"/>
                  </a:lnTo>
                  <a:lnTo>
                    <a:pt x="623" y="480"/>
                  </a:lnTo>
                  <a:lnTo>
                    <a:pt x="639" y="489"/>
                  </a:lnTo>
                  <a:lnTo>
                    <a:pt x="657" y="495"/>
                  </a:lnTo>
                  <a:lnTo>
                    <a:pt x="677" y="498"/>
                  </a:lnTo>
                  <a:lnTo>
                    <a:pt x="697" y="495"/>
                  </a:lnTo>
                  <a:lnTo>
                    <a:pt x="716" y="488"/>
                  </a:lnTo>
                  <a:lnTo>
                    <a:pt x="732" y="475"/>
                  </a:lnTo>
                  <a:lnTo>
                    <a:pt x="745" y="460"/>
                  </a:lnTo>
                  <a:lnTo>
                    <a:pt x="753" y="440"/>
                  </a:lnTo>
                  <a:lnTo>
                    <a:pt x="759" y="417"/>
                  </a:lnTo>
                  <a:lnTo>
                    <a:pt x="872" y="417"/>
                  </a:lnTo>
                  <a:lnTo>
                    <a:pt x="867" y="450"/>
                  </a:lnTo>
                  <a:lnTo>
                    <a:pt x="858" y="480"/>
                  </a:lnTo>
                  <a:lnTo>
                    <a:pt x="844" y="508"/>
                  </a:lnTo>
                  <a:lnTo>
                    <a:pt x="826" y="532"/>
                  </a:lnTo>
                  <a:lnTo>
                    <a:pt x="804" y="552"/>
                  </a:lnTo>
                  <a:lnTo>
                    <a:pt x="776" y="570"/>
                  </a:lnTo>
                  <a:lnTo>
                    <a:pt x="746" y="581"/>
                  </a:lnTo>
                  <a:lnTo>
                    <a:pt x="712" y="588"/>
                  </a:lnTo>
                  <a:lnTo>
                    <a:pt x="674" y="592"/>
                  </a:lnTo>
                  <a:lnTo>
                    <a:pt x="641" y="590"/>
                  </a:lnTo>
                  <a:lnTo>
                    <a:pt x="609" y="584"/>
                  </a:lnTo>
                  <a:lnTo>
                    <a:pt x="581" y="574"/>
                  </a:lnTo>
                  <a:lnTo>
                    <a:pt x="555" y="561"/>
                  </a:lnTo>
                  <a:lnTo>
                    <a:pt x="531" y="544"/>
                  </a:lnTo>
                  <a:lnTo>
                    <a:pt x="510" y="524"/>
                  </a:lnTo>
                  <a:lnTo>
                    <a:pt x="492" y="499"/>
                  </a:lnTo>
                  <a:lnTo>
                    <a:pt x="478" y="470"/>
                  </a:lnTo>
                  <a:lnTo>
                    <a:pt x="469" y="439"/>
                  </a:lnTo>
                  <a:lnTo>
                    <a:pt x="462" y="403"/>
                  </a:lnTo>
                  <a:lnTo>
                    <a:pt x="459" y="363"/>
                  </a:lnTo>
                  <a:lnTo>
                    <a:pt x="459" y="357"/>
                  </a:lnTo>
                  <a:lnTo>
                    <a:pt x="462" y="318"/>
                  </a:lnTo>
                  <a:lnTo>
                    <a:pt x="469" y="282"/>
                  </a:lnTo>
                  <a:lnTo>
                    <a:pt x="480" y="250"/>
                  </a:lnTo>
                  <a:lnTo>
                    <a:pt x="495" y="222"/>
                  </a:lnTo>
                  <a:lnTo>
                    <a:pt x="513" y="196"/>
                  </a:lnTo>
                  <a:lnTo>
                    <a:pt x="534" y="174"/>
                  </a:lnTo>
                  <a:lnTo>
                    <a:pt x="557" y="158"/>
                  </a:lnTo>
                  <a:lnTo>
                    <a:pt x="583" y="144"/>
                  </a:lnTo>
                  <a:lnTo>
                    <a:pt x="613" y="134"/>
                  </a:lnTo>
                  <a:lnTo>
                    <a:pt x="642" y="128"/>
                  </a:lnTo>
                  <a:lnTo>
                    <a:pt x="674" y="126"/>
                  </a:lnTo>
                  <a:close/>
                  <a:moveTo>
                    <a:pt x="206" y="126"/>
                  </a:moveTo>
                  <a:lnTo>
                    <a:pt x="238" y="127"/>
                  </a:lnTo>
                  <a:lnTo>
                    <a:pt x="267" y="132"/>
                  </a:lnTo>
                  <a:lnTo>
                    <a:pt x="293" y="139"/>
                  </a:lnTo>
                  <a:lnTo>
                    <a:pt x="318" y="150"/>
                  </a:lnTo>
                  <a:lnTo>
                    <a:pt x="339" y="163"/>
                  </a:lnTo>
                  <a:lnTo>
                    <a:pt x="357" y="180"/>
                  </a:lnTo>
                  <a:lnTo>
                    <a:pt x="371" y="200"/>
                  </a:lnTo>
                  <a:lnTo>
                    <a:pt x="382" y="224"/>
                  </a:lnTo>
                  <a:lnTo>
                    <a:pt x="389" y="252"/>
                  </a:lnTo>
                  <a:lnTo>
                    <a:pt x="391" y="283"/>
                  </a:lnTo>
                  <a:lnTo>
                    <a:pt x="391" y="583"/>
                  </a:lnTo>
                  <a:lnTo>
                    <a:pt x="269" y="583"/>
                  </a:lnTo>
                  <a:lnTo>
                    <a:pt x="269" y="531"/>
                  </a:lnTo>
                  <a:lnTo>
                    <a:pt x="257" y="547"/>
                  </a:lnTo>
                  <a:lnTo>
                    <a:pt x="242" y="561"/>
                  </a:lnTo>
                  <a:lnTo>
                    <a:pt x="223" y="573"/>
                  </a:lnTo>
                  <a:lnTo>
                    <a:pt x="200" y="583"/>
                  </a:lnTo>
                  <a:lnTo>
                    <a:pt x="176" y="590"/>
                  </a:lnTo>
                  <a:lnTo>
                    <a:pt x="147" y="592"/>
                  </a:lnTo>
                  <a:lnTo>
                    <a:pt x="120" y="590"/>
                  </a:lnTo>
                  <a:lnTo>
                    <a:pt x="95" y="585"/>
                  </a:lnTo>
                  <a:lnTo>
                    <a:pt x="73" y="578"/>
                  </a:lnTo>
                  <a:lnTo>
                    <a:pt x="53" y="566"/>
                  </a:lnTo>
                  <a:lnTo>
                    <a:pt x="35" y="552"/>
                  </a:lnTo>
                  <a:lnTo>
                    <a:pt x="20" y="534"/>
                  </a:lnTo>
                  <a:lnTo>
                    <a:pt x="9" y="513"/>
                  </a:lnTo>
                  <a:lnTo>
                    <a:pt x="2" y="488"/>
                  </a:lnTo>
                  <a:lnTo>
                    <a:pt x="0" y="460"/>
                  </a:lnTo>
                  <a:lnTo>
                    <a:pt x="0" y="455"/>
                  </a:lnTo>
                  <a:lnTo>
                    <a:pt x="2" y="427"/>
                  </a:lnTo>
                  <a:lnTo>
                    <a:pt x="9" y="402"/>
                  </a:lnTo>
                  <a:lnTo>
                    <a:pt x="20" y="381"/>
                  </a:lnTo>
                  <a:lnTo>
                    <a:pt x="34" y="362"/>
                  </a:lnTo>
                  <a:lnTo>
                    <a:pt x="52" y="347"/>
                  </a:lnTo>
                  <a:lnTo>
                    <a:pt x="73" y="335"/>
                  </a:lnTo>
                  <a:lnTo>
                    <a:pt x="97" y="325"/>
                  </a:lnTo>
                  <a:lnTo>
                    <a:pt x="123" y="317"/>
                  </a:lnTo>
                  <a:lnTo>
                    <a:pt x="151" y="312"/>
                  </a:lnTo>
                  <a:lnTo>
                    <a:pt x="180" y="310"/>
                  </a:lnTo>
                  <a:lnTo>
                    <a:pt x="211" y="309"/>
                  </a:lnTo>
                  <a:lnTo>
                    <a:pt x="266" y="309"/>
                  </a:lnTo>
                  <a:lnTo>
                    <a:pt x="266" y="288"/>
                  </a:lnTo>
                  <a:lnTo>
                    <a:pt x="265" y="266"/>
                  </a:lnTo>
                  <a:lnTo>
                    <a:pt x="259" y="249"/>
                  </a:lnTo>
                  <a:lnTo>
                    <a:pt x="251" y="235"/>
                  </a:lnTo>
                  <a:lnTo>
                    <a:pt x="238" y="224"/>
                  </a:lnTo>
                  <a:lnTo>
                    <a:pt x="221" y="218"/>
                  </a:lnTo>
                  <a:lnTo>
                    <a:pt x="200" y="216"/>
                  </a:lnTo>
                  <a:lnTo>
                    <a:pt x="181" y="218"/>
                  </a:lnTo>
                  <a:lnTo>
                    <a:pt x="165" y="223"/>
                  </a:lnTo>
                  <a:lnTo>
                    <a:pt x="152" y="232"/>
                  </a:lnTo>
                  <a:lnTo>
                    <a:pt x="143" y="244"/>
                  </a:lnTo>
                  <a:lnTo>
                    <a:pt x="137" y="258"/>
                  </a:lnTo>
                  <a:lnTo>
                    <a:pt x="133" y="273"/>
                  </a:lnTo>
                  <a:lnTo>
                    <a:pt x="14" y="273"/>
                  </a:lnTo>
                  <a:lnTo>
                    <a:pt x="19" y="243"/>
                  </a:lnTo>
                  <a:lnTo>
                    <a:pt x="29" y="216"/>
                  </a:lnTo>
                  <a:lnTo>
                    <a:pt x="44" y="191"/>
                  </a:lnTo>
                  <a:lnTo>
                    <a:pt x="62" y="171"/>
                  </a:lnTo>
                  <a:lnTo>
                    <a:pt x="85" y="156"/>
                  </a:lnTo>
                  <a:lnTo>
                    <a:pt x="112" y="143"/>
                  </a:lnTo>
                  <a:lnTo>
                    <a:pt x="140" y="133"/>
                  </a:lnTo>
                  <a:lnTo>
                    <a:pt x="172" y="127"/>
                  </a:lnTo>
                  <a:lnTo>
                    <a:pt x="206" y="126"/>
                  </a:lnTo>
                  <a:close/>
                  <a:moveTo>
                    <a:pt x="2510" y="0"/>
                  </a:moveTo>
                  <a:lnTo>
                    <a:pt x="2510" y="135"/>
                  </a:lnTo>
                  <a:lnTo>
                    <a:pt x="2594" y="135"/>
                  </a:lnTo>
                  <a:lnTo>
                    <a:pt x="2594" y="229"/>
                  </a:lnTo>
                  <a:lnTo>
                    <a:pt x="2510" y="229"/>
                  </a:lnTo>
                  <a:lnTo>
                    <a:pt x="2510" y="440"/>
                  </a:lnTo>
                  <a:lnTo>
                    <a:pt x="2511" y="459"/>
                  </a:lnTo>
                  <a:lnTo>
                    <a:pt x="2517" y="472"/>
                  </a:lnTo>
                  <a:lnTo>
                    <a:pt x="2525" y="481"/>
                  </a:lnTo>
                  <a:lnTo>
                    <a:pt x="2538" y="487"/>
                  </a:lnTo>
                  <a:lnTo>
                    <a:pt x="2553" y="489"/>
                  </a:lnTo>
                  <a:lnTo>
                    <a:pt x="2570" y="488"/>
                  </a:lnTo>
                  <a:lnTo>
                    <a:pt x="2585" y="486"/>
                  </a:lnTo>
                  <a:lnTo>
                    <a:pt x="2597" y="481"/>
                  </a:lnTo>
                  <a:lnTo>
                    <a:pt x="2597" y="579"/>
                  </a:lnTo>
                  <a:lnTo>
                    <a:pt x="2579" y="584"/>
                  </a:lnTo>
                  <a:lnTo>
                    <a:pt x="2555" y="587"/>
                  </a:lnTo>
                  <a:lnTo>
                    <a:pt x="2527" y="588"/>
                  </a:lnTo>
                  <a:lnTo>
                    <a:pt x="2493" y="586"/>
                  </a:lnTo>
                  <a:lnTo>
                    <a:pt x="2464" y="580"/>
                  </a:lnTo>
                  <a:lnTo>
                    <a:pt x="2439" y="570"/>
                  </a:lnTo>
                  <a:lnTo>
                    <a:pt x="2419" y="554"/>
                  </a:lnTo>
                  <a:lnTo>
                    <a:pt x="2403" y="535"/>
                  </a:lnTo>
                  <a:lnTo>
                    <a:pt x="2393" y="513"/>
                  </a:lnTo>
                  <a:lnTo>
                    <a:pt x="2386" y="485"/>
                  </a:lnTo>
                  <a:lnTo>
                    <a:pt x="2383" y="453"/>
                  </a:lnTo>
                  <a:lnTo>
                    <a:pt x="2383" y="229"/>
                  </a:lnTo>
                  <a:lnTo>
                    <a:pt x="2332" y="229"/>
                  </a:lnTo>
                  <a:lnTo>
                    <a:pt x="2332" y="135"/>
                  </a:lnTo>
                  <a:lnTo>
                    <a:pt x="2383" y="135"/>
                  </a:lnTo>
                  <a:lnTo>
                    <a:pt x="2383" y="52"/>
                  </a:lnTo>
                  <a:lnTo>
                    <a:pt x="25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1" name="Freeform 41">
            <a:extLst>
              <a:ext uri="{FF2B5EF4-FFF2-40B4-BE49-F238E27FC236}">
                <a16:creationId xmlns:a16="http://schemas.microsoft.com/office/drawing/2014/main" id="{48157565-B4DB-4BCF-B931-E8E2ADC060D5}"/>
              </a:ext>
            </a:extLst>
          </p:cNvPr>
          <p:cNvSpPr>
            <a:spLocks/>
          </p:cNvSpPr>
          <p:nvPr userDrawn="1"/>
        </p:nvSpPr>
        <p:spPr bwMode="auto">
          <a:xfrm>
            <a:off x="2628901" y="2865868"/>
            <a:ext cx="5295900" cy="3341146"/>
          </a:xfrm>
          <a:custGeom>
            <a:avLst/>
            <a:gdLst>
              <a:gd name="T0" fmla="*/ 1994 w 1994"/>
              <a:gd name="T1" fmla="*/ 0 h 1258"/>
              <a:gd name="T2" fmla="*/ 0 w 1994"/>
              <a:gd name="T3" fmla="*/ 809 h 1258"/>
              <a:gd name="T4" fmla="*/ 0 w 1994"/>
              <a:gd name="T5" fmla="*/ 1258 h 1258"/>
              <a:gd name="T6" fmla="*/ 1994 w 1994"/>
              <a:gd name="T7" fmla="*/ 448 h 1258"/>
              <a:gd name="T8" fmla="*/ 1994 w 1994"/>
              <a:gd name="T9" fmla="*/ 0 h 1258"/>
            </a:gdLst>
            <a:ahLst/>
            <a:cxnLst>
              <a:cxn ang="0">
                <a:pos x="T0" y="T1"/>
              </a:cxn>
              <a:cxn ang="0">
                <a:pos x="T2" y="T3"/>
              </a:cxn>
              <a:cxn ang="0">
                <a:pos x="T4" y="T5"/>
              </a:cxn>
              <a:cxn ang="0">
                <a:pos x="T6" y="T7"/>
              </a:cxn>
              <a:cxn ang="0">
                <a:pos x="T8" y="T9"/>
              </a:cxn>
            </a:cxnLst>
            <a:rect l="0" t="0" r="r" b="b"/>
            <a:pathLst>
              <a:path w="1994" h="1258">
                <a:moveTo>
                  <a:pt x="1994" y="0"/>
                </a:moveTo>
                <a:lnTo>
                  <a:pt x="0" y="809"/>
                </a:lnTo>
                <a:lnTo>
                  <a:pt x="0" y="1258"/>
                </a:lnTo>
                <a:lnTo>
                  <a:pt x="1994" y="448"/>
                </a:lnTo>
                <a:lnTo>
                  <a:pt x="1994" y="0"/>
                </a:lnTo>
                <a:close/>
              </a:path>
            </a:pathLst>
          </a:custGeom>
          <a:gradFill flip="none" rotWithShape="1">
            <a:gsLst>
              <a:gs pos="0">
                <a:schemeClr val="accent1"/>
              </a:gs>
              <a:gs pos="99000">
                <a:schemeClr val="accent3"/>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800" dirty="0">
              <a:latin typeface="Graphik" panose="020B0503030202060203" pitchFamily="34" charset="0"/>
            </a:endParaRPr>
          </a:p>
        </p:txBody>
      </p:sp>
      <p:sp>
        <p:nvSpPr>
          <p:cNvPr id="43" name="Freeform 42">
            <a:extLst>
              <a:ext uri="{FF2B5EF4-FFF2-40B4-BE49-F238E27FC236}">
                <a16:creationId xmlns:a16="http://schemas.microsoft.com/office/drawing/2014/main" id="{EAB137B6-3DFC-4476-BBAC-A431811B6F8D}"/>
              </a:ext>
            </a:extLst>
          </p:cNvPr>
          <p:cNvSpPr>
            <a:spLocks/>
          </p:cNvSpPr>
          <p:nvPr userDrawn="1"/>
        </p:nvSpPr>
        <p:spPr bwMode="auto">
          <a:xfrm>
            <a:off x="2628901" y="714574"/>
            <a:ext cx="5295900" cy="3341146"/>
          </a:xfrm>
          <a:custGeom>
            <a:avLst/>
            <a:gdLst>
              <a:gd name="T0" fmla="*/ 1994 w 1994"/>
              <a:gd name="T1" fmla="*/ 1258 h 1258"/>
              <a:gd name="T2" fmla="*/ 0 w 1994"/>
              <a:gd name="T3" fmla="*/ 449 h 1258"/>
              <a:gd name="T4" fmla="*/ 0 w 1994"/>
              <a:gd name="T5" fmla="*/ 0 h 1258"/>
              <a:gd name="T6" fmla="*/ 1994 w 1994"/>
              <a:gd name="T7" fmla="*/ 810 h 1258"/>
              <a:gd name="T8" fmla="*/ 1994 w 1994"/>
              <a:gd name="T9" fmla="*/ 1258 h 1258"/>
            </a:gdLst>
            <a:ahLst/>
            <a:cxnLst>
              <a:cxn ang="0">
                <a:pos x="T0" y="T1"/>
              </a:cxn>
              <a:cxn ang="0">
                <a:pos x="T2" y="T3"/>
              </a:cxn>
              <a:cxn ang="0">
                <a:pos x="T4" y="T5"/>
              </a:cxn>
              <a:cxn ang="0">
                <a:pos x="T6" y="T7"/>
              </a:cxn>
              <a:cxn ang="0">
                <a:pos x="T8" y="T9"/>
              </a:cxn>
            </a:cxnLst>
            <a:rect l="0" t="0" r="r" b="b"/>
            <a:pathLst>
              <a:path w="1994" h="1258">
                <a:moveTo>
                  <a:pt x="1994" y="1258"/>
                </a:moveTo>
                <a:lnTo>
                  <a:pt x="0" y="449"/>
                </a:lnTo>
                <a:lnTo>
                  <a:pt x="0" y="0"/>
                </a:lnTo>
                <a:lnTo>
                  <a:pt x="1994" y="810"/>
                </a:lnTo>
                <a:lnTo>
                  <a:pt x="1994" y="1258"/>
                </a:lnTo>
                <a:close/>
              </a:path>
            </a:pathLst>
          </a:custGeom>
          <a:gradFill flip="none" rotWithShape="1">
            <a:gsLst>
              <a:gs pos="0">
                <a:schemeClr val="accent1"/>
              </a:gs>
              <a:gs pos="100000">
                <a:schemeClr val="accent3"/>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800" dirty="0">
              <a:latin typeface="Graphik" panose="020B0503030202060203" pitchFamily="34" charset="0"/>
            </a:endParaRPr>
          </a:p>
        </p:txBody>
      </p:sp>
      <p:sp>
        <p:nvSpPr>
          <p:cNvPr id="37" name="MasterTitle">
            <a:extLst>
              <a:ext uri="{FF2B5EF4-FFF2-40B4-BE49-F238E27FC236}">
                <a16:creationId xmlns:a16="http://schemas.microsoft.com/office/drawing/2014/main" id="{166EF1FD-9C1D-4268-AF0E-AA5C336908E5}"/>
              </a:ext>
            </a:extLst>
          </p:cNvPr>
          <p:cNvSpPr>
            <a:spLocks noGrp="1"/>
          </p:cNvSpPr>
          <p:nvPr>
            <p:ph type="title" hasCustomPrompt="1"/>
          </p:nvPr>
        </p:nvSpPr>
        <p:spPr>
          <a:xfrm>
            <a:off x="419697" y="1915506"/>
            <a:ext cx="7086599" cy="2585323"/>
          </a:xfrm>
        </p:spPr>
        <p:txBody>
          <a:bodyPr lIns="0" tIns="0" rIns="0" bIns="0" anchor="ctr">
            <a:noAutofit/>
          </a:bodyPr>
          <a:lstStyle>
            <a:lvl1pPr>
              <a:lnSpc>
                <a:spcPct val="70000"/>
              </a:lnSpc>
              <a:defRPr sz="6000" spc="-150" baseline="0">
                <a:solidFill>
                  <a:schemeClr val="tx1"/>
                </a:solidFill>
              </a:defRPr>
            </a:lvl1pPr>
          </a:lstStyle>
          <a:p>
            <a:r>
              <a:rPr lang="en-US" dirty="0"/>
              <a:t>This is a Headline</a:t>
            </a:r>
            <a:br>
              <a:rPr lang="en-US" dirty="0"/>
            </a:br>
            <a:r>
              <a:rPr lang="en-US" dirty="0"/>
              <a:t>This is a Subhead</a:t>
            </a:r>
            <a:endParaRPr lang="en-AU" dirty="0"/>
          </a:p>
        </p:txBody>
      </p:sp>
    </p:spTree>
    <p:extLst>
      <p:ext uri="{BB962C8B-B14F-4D97-AF65-F5344CB8AC3E}">
        <p14:creationId xmlns:p14="http://schemas.microsoft.com/office/powerpoint/2010/main" val="450020707"/>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pos="5490">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113194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762749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D626384-B1FC-8546-A8CB-F10BF0FFAF4B}" type="datetimeFigureOut">
              <a:rPr lang="en-US" smtClean="0"/>
              <a:t>05/21/2019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862679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626384-B1FC-8546-A8CB-F10BF0FFAF4B}" type="datetimeFigureOut">
              <a:rPr lang="en-US" smtClean="0"/>
              <a:t>05/21/2019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366292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D626384-B1FC-8546-A8CB-F10BF0FFAF4B}" type="datetimeFigureOut">
              <a:rPr lang="en-US" smtClean="0"/>
              <a:t>05/21/2019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181547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626384-B1FC-8546-A8CB-F10BF0FFAF4B}" type="datetimeFigureOut">
              <a:rPr lang="en-US" smtClean="0"/>
              <a:t>05/21/2019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579499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626384-B1FC-8546-A8CB-F10BF0FFAF4B}" type="datetimeFigureOut">
              <a:rPr lang="en-US" smtClean="0"/>
              <a:t>05/21/2019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250785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626384-B1FC-8546-A8CB-F10BF0FFAF4B}" type="datetimeFigureOut">
              <a:rPr lang="en-US" smtClean="0"/>
              <a:t>05/21/2019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717872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626384-B1FC-8546-A8CB-F10BF0FFAF4B}" type="datetimeFigureOut">
              <a:rPr lang="en-US" smtClean="0"/>
              <a:t>05/21/2019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EBC0AF-085F-BF40-8B3C-0D880A4B1F55}" type="slidenum">
              <a:rPr lang="en-US" smtClean="0"/>
              <a:t>‹#›</a:t>
            </a:fld>
            <a:endParaRPr lang="en-US"/>
          </a:p>
        </p:txBody>
      </p:sp>
    </p:spTree>
    <p:extLst>
      <p:ext uri="{BB962C8B-B14F-4D97-AF65-F5344CB8AC3E}">
        <p14:creationId xmlns:p14="http://schemas.microsoft.com/office/powerpoint/2010/main" val="280603969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hyperlink" Target="https://web.telegram.org/#/login" TargetMode="External"/><Relationship Id="rId13" Type="http://schemas.openxmlformats.org/officeDocument/2006/relationships/hyperlink" Target="https://www.5miles.com/" TargetMode="External"/><Relationship Id="rId3" Type="http://schemas.openxmlformats.org/officeDocument/2006/relationships/hyperlink" Target="https://ampproject.org/" TargetMode="External"/><Relationship Id="rId7" Type="http://schemas.openxmlformats.org/officeDocument/2006/relationships/hyperlink" Target="https://wiki-offline.jakearchibald.com/wiki/The_Raccoons" TargetMode="External"/><Relationship Id="rId12" Type="http://schemas.openxmlformats.org/officeDocument/2006/relationships/hyperlink" Target="https://www.selio.com/" TargetMode="External"/><Relationship Id="rId2" Type="http://schemas.openxmlformats.org/officeDocument/2006/relationships/hyperlink" Target="https://ampbyexample.com/" TargetMode="External"/><Relationship Id="rId1" Type="http://schemas.openxmlformats.org/officeDocument/2006/relationships/slideLayout" Target="../slideLayouts/slideLayout2.xml"/><Relationship Id="rId6" Type="http://schemas.openxmlformats.org/officeDocument/2006/relationships/hyperlink" Target="https://www.polymer-project.org/" TargetMode="External"/><Relationship Id="rId11" Type="http://schemas.openxmlformats.org/officeDocument/2006/relationships/hyperlink" Target="https://shop.polymer-project.org/" TargetMode="External"/><Relationship Id="rId5" Type="http://schemas.openxmlformats.org/officeDocument/2006/relationships/hyperlink" Target="https://www.chromestatus.com/features" TargetMode="External"/><Relationship Id="rId10" Type="http://schemas.openxmlformats.org/officeDocument/2006/relationships/hyperlink" Target="https://m.flipkart.com/" TargetMode="External"/><Relationship Id="rId4" Type="http://schemas.openxmlformats.org/officeDocument/2006/relationships/hyperlink" Target="https://www.nfl.com/now/" TargetMode="External"/><Relationship Id="rId9" Type="http://schemas.openxmlformats.org/officeDocument/2006/relationships/hyperlink" Target="https://m.aliexpress.com/" TargetMode="External"/><Relationship Id="rId14" Type="http://schemas.openxmlformats.org/officeDocument/2006/relationships/hyperlink" Target="https://events.google.com/io2016/schedul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mailto:jimmy.thanki@accenture.com" TargetMode="External"/><Relationship Id="rId2" Type="http://schemas.openxmlformats.org/officeDocument/2006/relationships/hyperlink" Target="mailto:jthanki@ameren.com" TargetMode="External"/><Relationship Id="rId1" Type="http://schemas.openxmlformats.org/officeDocument/2006/relationships/slideLayout" Target="../slideLayouts/slideLayout2.xml"/><Relationship Id="rId4" Type="http://schemas.openxmlformats.org/officeDocument/2006/relationships/hyperlink" Target="https://developers.google.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pwastats.com/" TargetMode="External"/><Relationship Id="rId2" Type="http://schemas.openxmlformats.org/officeDocument/2006/relationships/hyperlink" Target="https://developers.google.com/web/ilt/pwa/why-build-pwa" TargetMode="External"/><Relationship Id="rId1" Type="http://schemas.openxmlformats.org/officeDocument/2006/relationships/slideLayout" Target="../slideLayouts/slideLayout2.xml"/><Relationship Id="rId4" Type="http://schemas.openxmlformats.org/officeDocument/2006/relationships/hyperlink" Target="https://developers.google.com/web/showcas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FFD4A889-2839-4AB1-AF64-D14DDF3BBCF4}"/>
              </a:ext>
            </a:extLst>
          </p:cNvPr>
          <p:cNvSpPr>
            <a:spLocks noGrp="1"/>
          </p:cNvSpPr>
          <p:nvPr>
            <p:ph type="body" sz="quarter" idx="12"/>
          </p:nvPr>
        </p:nvSpPr>
        <p:spPr>
          <a:xfrm>
            <a:off x="409956" y="4500828"/>
            <a:ext cx="6734283" cy="862003"/>
          </a:xfrm>
        </p:spPr>
        <p:txBody>
          <a:bodyPr/>
          <a:lstStyle/>
          <a:p>
            <a:r>
              <a:rPr lang="en-US" sz="2000" dirty="0">
                <a:latin typeface="Graphik" panose="020B0503030202060203" pitchFamily="34" charset="77"/>
              </a:rPr>
              <a:t>Jimmy Thanki</a:t>
            </a:r>
          </a:p>
          <a:p>
            <a:r>
              <a:rPr lang="en-US" sz="2000" dirty="0">
                <a:latin typeface="Graphik" panose="020B0503030202060203" pitchFamily="34" charset="77"/>
              </a:rPr>
              <a:t>Solutions Architect</a:t>
            </a:r>
          </a:p>
          <a:p>
            <a:endParaRPr lang="en-US" dirty="0"/>
          </a:p>
        </p:txBody>
      </p:sp>
      <p:sp>
        <p:nvSpPr>
          <p:cNvPr id="4" name="Titel 3">
            <a:extLst>
              <a:ext uri="{FF2B5EF4-FFF2-40B4-BE49-F238E27FC236}">
                <a16:creationId xmlns:a16="http://schemas.microsoft.com/office/drawing/2014/main" id="{E287013F-06B0-43E2-8264-7A42334AF5D7}"/>
              </a:ext>
            </a:extLst>
          </p:cNvPr>
          <p:cNvSpPr>
            <a:spLocks noGrp="1"/>
          </p:cNvSpPr>
          <p:nvPr>
            <p:ph type="title"/>
          </p:nvPr>
        </p:nvSpPr>
        <p:spPr/>
        <p:txBody>
          <a:bodyPr/>
          <a:lstStyle/>
          <a:p>
            <a:r>
              <a:rPr lang="en-US" sz="5400" dirty="0">
                <a:latin typeface="Graphik" panose="020B0503030202060203" pitchFamily="34" charset="77"/>
              </a:rPr>
              <a:t>AMEREN.COM PROGRESSIVE WEB APP ARCHITECTURE</a:t>
            </a:r>
            <a:endParaRPr lang="en-AU" sz="5400" dirty="0">
              <a:latin typeface="Graphik" panose="020B0503030202060203" pitchFamily="34" charset="77"/>
            </a:endParaRPr>
          </a:p>
        </p:txBody>
      </p:sp>
    </p:spTree>
    <p:extLst>
      <p:ext uri="{BB962C8B-B14F-4D97-AF65-F5344CB8AC3E}">
        <p14:creationId xmlns:p14="http://schemas.microsoft.com/office/powerpoint/2010/main" val="1044249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759D7-D71C-F243-8D7D-C1FB2A6642AC}"/>
              </a:ext>
            </a:extLst>
          </p:cNvPr>
          <p:cNvSpPr>
            <a:spLocks noGrp="1"/>
          </p:cNvSpPr>
          <p:nvPr>
            <p:ph type="title"/>
          </p:nvPr>
        </p:nvSpPr>
        <p:spPr>
          <a:xfrm>
            <a:off x="838200" y="245857"/>
            <a:ext cx="10515600" cy="709913"/>
          </a:xfrm>
        </p:spPr>
        <p:txBody>
          <a:bodyPr/>
          <a:lstStyle/>
          <a:p>
            <a:r>
              <a:rPr lang="en-US" dirty="0">
                <a:latin typeface="Graphik" panose="020B0503030202060203" pitchFamily="34" charset="77"/>
              </a:rPr>
              <a:t>PWA Architectural Pattern Examples</a:t>
            </a:r>
          </a:p>
        </p:txBody>
      </p:sp>
      <p:graphicFrame>
        <p:nvGraphicFramePr>
          <p:cNvPr id="6" name="Content Placeholder 5">
            <a:extLst>
              <a:ext uri="{FF2B5EF4-FFF2-40B4-BE49-F238E27FC236}">
                <a16:creationId xmlns:a16="http://schemas.microsoft.com/office/drawing/2014/main" id="{58FA3FDD-A20B-364B-9843-3F57D76E50D5}"/>
              </a:ext>
            </a:extLst>
          </p:cNvPr>
          <p:cNvGraphicFramePr>
            <a:graphicFrameLocks noGrp="1"/>
          </p:cNvGraphicFramePr>
          <p:nvPr>
            <p:ph idx="1"/>
            <p:extLst>
              <p:ext uri="{D42A27DB-BD31-4B8C-83A1-F6EECF244321}">
                <p14:modId xmlns:p14="http://schemas.microsoft.com/office/powerpoint/2010/main" val="2347129976"/>
              </p:ext>
            </p:extLst>
          </p:nvPr>
        </p:nvGraphicFramePr>
        <p:xfrm>
          <a:off x="838200" y="1122363"/>
          <a:ext cx="10515600" cy="4140200"/>
        </p:xfrm>
        <a:graphic>
          <a:graphicData uri="http://schemas.openxmlformats.org/drawingml/2006/table">
            <a:tbl>
              <a:tblPr firstRow="1" bandRow="1">
                <a:tableStyleId>{21E4AEA4-8DFA-4A89-87EB-49C32662AFE0}</a:tableStyleId>
              </a:tblPr>
              <a:tblGrid>
                <a:gridCol w="1547191">
                  <a:extLst>
                    <a:ext uri="{9D8B030D-6E8A-4147-A177-3AD203B41FA5}">
                      <a16:colId xmlns:a16="http://schemas.microsoft.com/office/drawing/2014/main" val="2997083985"/>
                    </a:ext>
                  </a:extLst>
                </a:gridCol>
                <a:gridCol w="3995531">
                  <a:extLst>
                    <a:ext uri="{9D8B030D-6E8A-4147-A177-3AD203B41FA5}">
                      <a16:colId xmlns:a16="http://schemas.microsoft.com/office/drawing/2014/main" val="1020525465"/>
                    </a:ext>
                  </a:extLst>
                </a:gridCol>
                <a:gridCol w="4972878">
                  <a:extLst>
                    <a:ext uri="{9D8B030D-6E8A-4147-A177-3AD203B41FA5}">
                      <a16:colId xmlns:a16="http://schemas.microsoft.com/office/drawing/2014/main" val="1048005349"/>
                    </a:ext>
                  </a:extLst>
                </a:gridCol>
              </a:tblGrid>
              <a:tr h="370840">
                <a:tc>
                  <a:txBody>
                    <a:bodyPr/>
                    <a:lstStyle/>
                    <a:p>
                      <a:r>
                        <a:rPr lang="en-US" dirty="0"/>
                        <a:t>Use-Case</a:t>
                      </a:r>
                    </a:p>
                  </a:txBody>
                  <a:tcPr/>
                </a:tc>
                <a:tc>
                  <a:txBody>
                    <a:bodyPr/>
                    <a:lstStyle/>
                    <a:p>
                      <a:r>
                        <a:rPr lang="en-US" dirty="0"/>
                        <a:t>Patterns</a:t>
                      </a:r>
                    </a:p>
                  </a:txBody>
                  <a:tcPr/>
                </a:tc>
                <a:tc>
                  <a:txBody>
                    <a:bodyPr/>
                    <a:lstStyle/>
                    <a:p>
                      <a:r>
                        <a:rPr lang="en-US" dirty="0"/>
                        <a:t>Examples</a:t>
                      </a:r>
                    </a:p>
                  </a:txBody>
                  <a:tcPr/>
                </a:tc>
                <a:extLst>
                  <a:ext uri="{0D108BD9-81ED-4DB2-BD59-A6C34878D82A}">
                    <a16:rowId xmlns:a16="http://schemas.microsoft.com/office/drawing/2014/main" val="3237192119"/>
                  </a:ext>
                </a:extLst>
              </a:tr>
              <a:tr h="370840">
                <a:tc>
                  <a:txBody>
                    <a:bodyPr/>
                    <a:lstStyle/>
                    <a:p>
                      <a:r>
                        <a:rPr lang="en-US" sz="1400" dirty="0"/>
                        <a:t>Publishing</a:t>
                      </a:r>
                      <a:endParaRPr lang="en-US" sz="1400" dirty="0">
                        <a:latin typeface="Graphik" panose="020B0503030202060203" pitchFamily="34" charset="77"/>
                      </a:endParaRPr>
                    </a:p>
                  </a:txBody>
                  <a:tcPr/>
                </a:tc>
                <a:tc>
                  <a:txBody>
                    <a:bodyPr/>
                    <a:lstStyle/>
                    <a:p>
                      <a:r>
                        <a:rPr lang="en-US" sz="1400" dirty="0"/>
                        <a:t>Full SSR</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2"/>
                        </a:rPr>
                        <a:t>https://ampbyexample.com</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3"/>
                        </a:rPr>
                        <a:t>https://ampproject.org</a:t>
                      </a:r>
                      <a:endParaRPr lang="en-US" sz="1400" dirty="0">
                        <a:latin typeface="Graphik" panose="020B0503030202060203" pitchFamily="34" charset="77"/>
                      </a:endParaRPr>
                    </a:p>
                  </a:txBody>
                  <a:tcPr/>
                </a:tc>
                <a:extLst>
                  <a:ext uri="{0D108BD9-81ED-4DB2-BD59-A6C34878D82A}">
                    <a16:rowId xmlns:a16="http://schemas.microsoft.com/office/drawing/2014/main" val="1519115085"/>
                  </a:ext>
                </a:extLst>
              </a:tr>
              <a:tr h="370840">
                <a:tc>
                  <a:txBody>
                    <a:bodyPr/>
                    <a:lstStyle/>
                    <a:p>
                      <a:r>
                        <a:rPr lang="en-US" sz="1400" dirty="0"/>
                        <a:t>Publishing</a:t>
                      </a:r>
                      <a:endParaRPr lang="en-US" sz="1400" dirty="0">
                        <a:latin typeface="Graphik" panose="020B0503030202060203" pitchFamily="34" charset="77"/>
                      </a:endParaRPr>
                    </a:p>
                  </a:txBody>
                  <a:tcPr/>
                </a:tc>
                <a:tc>
                  <a:txBody>
                    <a:bodyPr/>
                    <a:lstStyle/>
                    <a:p>
                      <a:r>
                        <a:rPr lang="en-US" sz="1400" dirty="0"/>
                        <a:t>Application Shell</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4"/>
                        </a:rPr>
                        <a:t>https://www.nfl.com/now/</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5"/>
                        </a:rPr>
                        <a:t>https://www.chromestatus.com/features</a:t>
                      </a:r>
                      <a:endParaRPr lang="en-US" sz="1400" dirty="0">
                        <a:latin typeface="Graphik" panose="020B0503030202060203" pitchFamily="34" charset="77"/>
                      </a:endParaRPr>
                    </a:p>
                  </a:txBody>
                  <a:tcPr/>
                </a:tc>
                <a:extLst>
                  <a:ext uri="{0D108BD9-81ED-4DB2-BD59-A6C34878D82A}">
                    <a16:rowId xmlns:a16="http://schemas.microsoft.com/office/drawing/2014/main" val="1466605512"/>
                  </a:ext>
                </a:extLst>
              </a:tr>
              <a:tr h="370840">
                <a:tc>
                  <a:txBody>
                    <a:bodyPr/>
                    <a:lstStyle/>
                    <a:p>
                      <a:r>
                        <a:rPr lang="en-US" sz="1400" dirty="0"/>
                        <a:t>Publishing</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a:t>AppShell</a:t>
                      </a:r>
                      <a:r>
                        <a:rPr lang="en-US" sz="1400" dirty="0"/>
                        <a:t> + SSR content for entry pages</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6"/>
                        </a:rPr>
                        <a:t>https://www.polymer-project.org/</a:t>
                      </a:r>
                      <a:endParaRPr lang="en-US" sz="1400" dirty="0">
                        <a:latin typeface="Graphik" panose="020B0503030202060203" pitchFamily="34" charset="77"/>
                      </a:endParaRPr>
                    </a:p>
                  </a:txBody>
                  <a:tcPr/>
                </a:tc>
                <a:extLst>
                  <a:ext uri="{0D108BD9-81ED-4DB2-BD59-A6C34878D82A}">
                    <a16:rowId xmlns:a16="http://schemas.microsoft.com/office/drawing/2014/main" val="2363865892"/>
                  </a:ext>
                </a:extLst>
              </a:tr>
              <a:tr h="370840">
                <a:tc>
                  <a:txBody>
                    <a:bodyPr/>
                    <a:lstStyle/>
                    <a:p>
                      <a:r>
                        <a:rPr lang="en-US" sz="1400" dirty="0"/>
                        <a:t>Publishing</a:t>
                      </a:r>
                      <a:endParaRPr lang="en-US" sz="1400" dirty="0">
                        <a:latin typeface="Graphik" panose="020B0503030202060203" pitchFamily="34" charset="77"/>
                      </a:endParaRPr>
                    </a:p>
                  </a:txBody>
                  <a:tcPr/>
                </a:tc>
                <a:tc>
                  <a:txBody>
                    <a:bodyPr/>
                    <a:lstStyle/>
                    <a:p>
                      <a:r>
                        <a:rPr lang="en-US" sz="1400" dirty="0"/>
                        <a:t>Streams for body content / UI</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7"/>
                        </a:rPr>
                        <a:t>https://wiki-offline.jakearchibald.com/wiki/The_Raccoons</a:t>
                      </a:r>
                      <a:endParaRPr lang="en-US" sz="1400" dirty="0">
                        <a:latin typeface="Graphik" panose="020B0503030202060203" pitchFamily="34" charset="77"/>
                      </a:endParaRPr>
                    </a:p>
                  </a:txBody>
                  <a:tcPr/>
                </a:tc>
                <a:extLst>
                  <a:ext uri="{0D108BD9-81ED-4DB2-BD59-A6C34878D82A}">
                    <a16:rowId xmlns:a16="http://schemas.microsoft.com/office/drawing/2014/main" val="2563726440"/>
                  </a:ext>
                </a:extLst>
              </a:tr>
              <a:tr h="370840">
                <a:tc>
                  <a:txBody>
                    <a:bodyPr/>
                    <a:lstStyle/>
                    <a:p>
                      <a:r>
                        <a:rPr lang="en-US" sz="1400" dirty="0"/>
                        <a:t>Social</a:t>
                      </a:r>
                      <a:endParaRPr lang="en-US" sz="1400" dirty="0">
                        <a:latin typeface="Graphik" panose="020B0503030202060203" pitchFamily="34" charset="77"/>
                      </a:endParaRPr>
                    </a:p>
                  </a:txBody>
                  <a:tcPr/>
                </a:tc>
                <a:tc>
                  <a:txBody>
                    <a:bodyPr/>
                    <a:lstStyle/>
                    <a:p>
                      <a:r>
                        <a:rPr lang="en-US" sz="1400" dirty="0" err="1"/>
                        <a:t>AppShell</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8"/>
                        </a:rPr>
                        <a:t>https://web.telegram.org/#/login</a:t>
                      </a:r>
                      <a:endParaRPr lang="en-US" sz="1400" dirty="0">
                        <a:latin typeface="Graphik" panose="020B0503030202060203" pitchFamily="34" charset="77"/>
                      </a:endParaRPr>
                    </a:p>
                  </a:txBody>
                  <a:tcPr/>
                </a:tc>
                <a:extLst>
                  <a:ext uri="{0D108BD9-81ED-4DB2-BD59-A6C34878D82A}">
                    <a16:rowId xmlns:a16="http://schemas.microsoft.com/office/drawing/2014/main" val="3307053408"/>
                  </a:ext>
                </a:extLst>
              </a:tr>
              <a:tr h="370840">
                <a:tc>
                  <a:txBody>
                    <a:bodyPr/>
                    <a:lstStyle/>
                    <a:p>
                      <a:r>
                        <a:rPr lang="en-US" sz="1400" dirty="0"/>
                        <a:t>E-Commerce</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Application Shell</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9"/>
                        </a:rPr>
                        <a:t>https://m.aliexpress.com/</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0"/>
                        </a:rPr>
                        <a:t>https://m.flipkart.com</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1"/>
                        </a:rPr>
                        <a:t>https://shop.polymer-project.org/</a:t>
                      </a:r>
                      <a:endParaRPr lang="en-US" sz="1400" dirty="0">
                        <a:latin typeface="Graphik" panose="020B0503030202060203" pitchFamily="34" charset="77"/>
                      </a:endParaRPr>
                    </a:p>
                  </a:txBody>
                  <a:tcPr/>
                </a:tc>
                <a:extLst>
                  <a:ext uri="{0D108BD9-81ED-4DB2-BD59-A6C34878D82A}">
                    <a16:rowId xmlns:a16="http://schemas.microsoft.com/office/drawing/2014/main" val="2722496536"/>
                  </a:ext>
                </a:extLst>
              </a:tr>
              <a:tr h="370840">
                <a:tc>
                  <a:txBody>
                    <a:bodyPr/>
                    <a:lstStyle/>
                    <a:p>
                      <a:r>
                        <a:rPr lang="en-US" sz="1400" dirty="0"/>
                        <a:t>E-Commerce</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a:t>AppShell</a:t>
                      </a:r>
                      <a:r>
                        <a:rPr lang="en-US" sz="1400" dirty="0"/>
                        <a:t> + SSR content for entry page</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2"/>
                        </a:rPr>
                        <a:t>https://www.selio.com/</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3"/>
                        </a:rPr>
                        <a:t>https://www.5miles.com/</a:t>
                      </a:r>
                      <a:endParaRPr lang="en-US" sz="1400" dirty="0">
                        <a:latin typeface="Graphik" panose="020B0503030202060203" pitchFamily="34" charset="77"/>
                      </a:endParaRPr>
                    </a:p>
                  </a:txBody>
                  <a:tcPr/>
                </a:tc>
                <a:extLst>
                  <a:ext uri="{0D108BD9-81ED-4DB2-BD59-A6C34878D82A}">
                    <a16:rowId xmlns:a16="http://schemas.microsoft.com/office/drawing/2014/main" val="2053206626"/>
                  </a:ext>
                </a:extLst>
              </a:tr>
              <a:tr h="370840">
                <a:tc>
                  <a:txBody>
                    <a:bodyPr/>
                    <a:lstStyle/>
                    <a:p>
                      <a:r>
                        <a:rPr lang="en-US" sz="1400" dirty="0"/>
                        <a:t>Conference</a:t>
                      </a:r>
                      <a:endParaRPr lang="en-US" sz="1400" dirty="0">
                        <a:latin typeface="Graphik" panose="020B0503030202060203" pitchFamily="34" charset="77"/>
                      </a:endParaRPr>
                    </a:p>
                  </a:txBody>
                  <a:tcPr/>
                </a:tc>
                <a:tc>
                  <a:txBody>
                    <a:bodyPr/>
                    <a:lstStyle/>
                    <a:p>
                      <a:r>
                        <a:rPr lang="en-US" sz="1400"/>
                        <a:t>AppShell</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4"/>
                        </a:rPr>
                        <a:t>https://events.google.com/io2016/schedule</a:t>
                      </a:r>
                      <a:endParaRPr lang="en-US" sz="1400" dirty="0">
                        <a:latin typeface="Graphik" panose="020B0503030202060203" pitchFamily="34" charset="77"/>
                      </a:endParaRPr>
                    </a:p>
                  </a:txBody>
                  <a:tcPr/>
                </a:tc>
                <a:extLst>
                  <a:ext uri="{0D108BD9-81ED-4DB2-BD59-A6C34878D82A}">
                    <a16:rowId xmlns:a16="http://schemas.microsoft.com/office/drawing/2014/main" val="2464209157"/>
                  </a:ext>
                </a:extLst>
              </a:tr>
            </a:tbl>
          </a:graphicData>
        </a:graphic>
      </p:graphicFrame>
      <p:sp>
        <p:nvSpPr>
          <p:cNvPr id="4" name="Footer Placeholder 2">
            <a:extLst>
              <a:ext uri="{FF2B5EF4-FFF2-40B4-BE49-F238E27FC236}">
                <a16:creationId xmlns:a16="http://schemas.microsoft.com/office/drawing/2014/main" id="{CE683F57-D3C2-544E-B6EA-9C839196D64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8" name="Straight Connector 7">
            <a:extLst>
              <a:ext uri="{FF2B5EF4-FFF2-40B4-BE49-F238E27FC236}">
                <a16:creationId xmlns:a16="http://schemas.microsoft.com/office/drawing/2014/main" id="{6CBF8E8F-B7B5-814B-96D1-F2E221A39F8F}"/>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3306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298FD-7431-DF40-8A8D-6C019E1A36D9}"/>
              </a:ext>
            </a:extLst>
          </p:cNvPr>
          <p:cNvSpPr>
            <a:spLocks noGrp="1"/>
          </p:cNvSpPr>
          <p:nvPr>
            <p:ph type="title"/>
          </p:nvPr>
        </p:nvSpPr>
        <p:spPr>
          <a:xfrm>
            <a:off x="838200" y="365126"/>
            <a:ext cx="10515600" cy="541216"/>
          </a:xfrm>
        </p:spPr>
        <p:txBody>
          <a:bodyPr>
            <a:normAutofit/>
          </a:bodyPr>
          <a:lstStyle/>
          <a:p>
            <a:r>
              <a:rPr lang="en-US" sz="2400" dirty="0">
                <a:latin typeface="Graphik" panose="020B0503030202060203" pitchFamily="34" charset="77"/>
              </a:rPr>
              <a:t>Author Contact Information</a:t>
            </a:r>
          </a:p>
        </p:txBody>
      </p:sp>
      <p:sp>
        <p:nvSpPr>
          <p:cNvPr id="3" name="Content Placeholder 2">
            <a:extLst>
              <a:ext uri="{FF2B5EF4-FFF2-40B4-BE49-F238E27FC236}">
                <a16:creationId xmlns:a16="http://schemas.microsoft.com/office/drawing/2014/main" id="{05410B04-4CD6-6E4E-9ECE-FD5EB41E4DFD}"/>
              </a:ext>
            </a:extLst>
          </p:cNvPr>
          <p:cNvSpPr>
            <a:spLocks noGrp="1"/>
          </p:cNvSpPr>
          <p:nvPr>
            <p:ph idx="1"/>
          </p:nvPr>
        </p:nvSpPr>
        <p:spPr>
          <a:xfrm>
            <a:off x="838200" y="1183071"/>
            <a:ext cx="10515600" cy="4351338"/>
          </a:xfrm>
        </p:spPr>
        <p:txBody>
          <a:bodyPr/>
          <a:lstStyle/>
          <a:p>
            <a:r>
              <a:rPr lang="en-US" sz="1800" dirty="0">
                <a:latin typeface="Graphik" panose="020B0503030202060203" pitchFamily="34" charset="77"/>
              </a:rPr>
              <a:t>Jimmy Thanki</a:t>
            </a:r>
            <a:br>
              <a:rPr lang="en-US" sz="1800" dirty="0">
                <a:latin typeface="Graphik" panose="020B0503030202060203" pitchFamily="34" charset="77"/>
              </a:rPr>
            </a:br>
            <a:r>
              <a:rPr lang="en-US" sz="1800" dirty="0">
                <a:latin typeface="Graphik" panose="020B0503030202060203" pitchFamily="34" charset="77"/>
              </a:rPr>
              <a:t>Solutions Architect – Accenture Architecture Delivery</a:t>
            </a:r>
            <a:br>
              <a:rPr lang="en-US" sz="1800" dirty="0">
                <a:latin typeface="Graphik" panose="020B0503030202060203" pitchFamily="34" charset="77"/>
              </a:rPr>
            </a:br>
            <a:r>
              <a:rPr lang="en-US" sz="1800" dirty="0">
                <a:latin typeface="Graphik" panose="020B0503030202060203" pitchFamily="34" charset="77"/>
                <a:hlinkClick r:id="rId2"/>
              </a:rPr>
              <a:t>jthanki@ameren.com</a:t>
            </a:r>
            <a:r>
              <a:rPr lang="en-US" sz="1800" dirty="0">
                <a:latin typeface="Graphik" panose="020B0503030202060203" pitchFamily="34" charset="77"/>
              </a:rPr>
              <a:t/>
            </a:r>
            <a:br>
              <a:rPr lang="en-US" sz="1800" dirty="0">
                <a:latin typeface="Graphik" panose="020B0503030202060203" pitchFamily="34" charset="77"/>
              </a:rPr>
            </a:br>
            <a:r>
              <a:rPr lang="en-US" sz="1800" dirty="0">
                <a:latin typeface="Graphik" panose="020B0503030202060203" pitchFamily="34" charset="77"/>
                <a:hlinkClick r:id="rId3"/>
              </a:rPr>
              <a:t>jimmy.thanki@accenture.com</a:t>
            </a:r>
            <a:endParaRPr lang="en-US" sz="1800" dirty="0">
              <a:latin typeface="Graphik" panose="020B0503030202060203" pitchFamily="34" charset="77"/>
            </a:endParaRPr>
          </a:p>
          <a:p>
            <a:endParaRPr lang="en-US" sz="1800" dirty="0">
              <a:latin typeface="Graphik" panose="020B0503030202060203" pitchFamily="34" charset="77"/>
            </a:endParaRPr>
          </a:p>
          <a:p>
            <a:r>
              <a:rPr lang="en-US" sz="1800" dirty="0">
                <a:latin typeface="Graphik" panose="020B0503030202060203" pitchFamily="34" charset="77"/>
              </a:rPr>
              <a:t>Some content taken from </a:t>
            </a:r>
            <a:r>
              <a:rPr lang="en-US" sz="1800" dirty="0">
                <a:hlinkClick r:id="rId4"/>
              </a:rPr>
              <a:t>https://developers.google.com/</a:t>
            </a:r>
            <a:r>
              <a:rPr lang="en-US" sz="1800" dirty="0"/>
              <a:t>, and content on pages 6 to 9 is from Accenture knowledge share.</a:t>
            </a:r>
            <a:endParaRPr lang="en-US" sz="1800" dirty="0">
              <a:latin typeface="Graphik" panose="020B0503030202060203" pitchFamily="34" charset="77"/>
            </a:endParaRPr>
          </a:p>
        </p:txBody>
      </p:sp>
      <p:cxnSp>
        <p:nvCxnSpPr>
          <p:cNvPr id="4" name="Straight Connector 3">
            <a:extLst>
              <a:ext uri="{FF2B5EF4-FFF2-40B4-BE49-F238E27FC236}">
                <a16:creationId xmlns:a16="http://schemas.microsoft.com/office/drawing/2014/main" id="{BFB5FBA3-5D3F-D347-8931-B7517723399B}"/>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1189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759D7-D71C-F243-8D7D-C1FB2A6642AC}"/>
              </a:ext>
            </a:extLst>
          </p:cNvPr>
          <p:cNvSpPr>
            <a:spLocks noGrp="1"/>
          </p:cNvSpPr>
          <p:nvPr>
            <p:ph type="title"/>
          </p:nvPr>
        </p:nvSpPr>
        <p:spPr>
          <a:xfrm>
            <a:off x="838200" y="245857"/>
            <a:ext cx="10515600" cy="709913"/>
          </a:xfrm>
        </p:spPr>
        <p:txBody>
          <a:bodyPr/>
          <a:lstStyle/>
          <a:p>
            <a:r>
              <a:rPr lang="en-US" dirty="0">
                <a:latin typeface="Graphik" panose="020B0503030202060203" pitchFamily="34" charset="77"/>
              </a:rPr>
              <a:t>Progressive Web App Intro</a:t>
            </a:r>
          </a:p>
        </p:txBody>
      </p:sp>
      <p:sp>
        <p:nvSpPr>
          <p:cNvPr id="3" name="Content Placeholder 2">
            <a:extLst>
              <a:ext uri="{FF2B5EF4-FFF2-40B4-BE49-F238E27FC236}">
                <a16:creationId xmlns:a16="http://schemas.microsoft.com/office/drawing/2014/main" id="{3A0ADD50-4972-8B49-AB89-D0B83AB75140}"/>
              </a:ext>
            </a:extLst>
          </p:cNvPr>
          <p:cNvSpPr>
            <a:spLocks noGrp="1"/>
          </p:cNvSpPr>
          <p:nvPr>
            <p:ph idx="1"/>
          </p:nvPr>
        </p:nvSpPr>
        <p:spPr>
          <a:xfrm>
            <a:off x="838200" y="1152939"/>
            <a:ext cx="10515600" cy="5327374"/>
          </a:xfrm>
        </p:spPr>
        <p:txBody>
          <a:bodyPr>
            <a:normAutofit lnSpcReduction="10000"/>
          </a:bodyPr>
          <a:lstStyle/>
          <a:p>
            <a:r>
              <a:rPr lang="en-US" sz="1800" dirty="0">
                <a:latin typeface="Graphik" panose="020B0503030202060203" pitchFamily="34" charset="77"/>
              </a:rPr>
              <a:t>A PWA is a specific way to extend an existing responsive web application to make it behave like a native installed app. Google and Microsoft are the biggest proponents of PWAs.</a:t>
            </a:r>
          </a:p>
          <a:p>
            <a:r>
              <a:rPr lang="en-US" sz="1800" dirty="0">
                <a:latin typeface="Graphik" panose="020B0503030202060203" pitchFamily="34" charset="77"/>
              </a:rPr>
              <a:t>Fundamental characteristics and key points of a PWA:</a:t>
            </a:r>
          </a:p>
          <a:p>
            <a:pPr lvl="1">
              <a:lnSpc>
                <a:spcPct val="100000"/>
              </a:lnSpc>
            </a:pPr>
            <a:r>
              <a:rPr lang="en-US" sz="1400" dirty="0">
                <a:latin typeface="Graphik" panose="020B0503030202060203" pitchFamily="34" charset="77"/>
              </a:rPr>
              <a:t>Has an ‘Add to home screen’ notification requesting the user to add a web app shortcut to their device.</a:t>
            </a:r>
          </a:p>
          <a:p>
            <a:pPr lvl="1">
              <a:lnSpc>
                <a:spcPct val="100000"/>
              </a:lnSpc>
            </a:pPr>
            <a:r>
              <a:rPr lang="en-US" sz="1400" dirty="0">
                <a:latin typeface="Graphik" panose="020B0503030202060203" pitchFamily="34" charset="77"/>
              </a:rPr>
              <a:t>Fully responsive on native devices, as long as the existing web app is fully responsive.</a:t>
            </a:r>
          </a:p>
          <a:p>
            <a:pPr lvl="1">
              <a:lnSpc>
                <a:spcPct val="100000"/>
              </a:lnSpc>
            </a:pPr>
            <a:r>
              <a:rPr lang="en-US" sz="1400" dirty="0">
                <a:latin typeface="Graphik" panose="020B0503030202060203" pitchFamily="34" charset="77"/>
              </a:rPr>
              <a:t>Makes extensive use of JavaScript Promises and Fetch API. Fetch API enables Streaming; a vital distinction.</a:t>
            </a:r>
          </a:p>
          <a:p>
            <a:pPr lvl="1">
              <a:lnSpc>
                <a:spcPct val="100000"/>
              </a:lnSpc>
            </a:pPr>
            <a:r>
              <a:rPr lang="en-US" sz="1400" dirty="0">
                <a:latin typeface="Graphik" panose="020B0503030202060203" pitchFamily="34" charset="77"/>
              </a:rPr>
              <a:t>Offline caching and/or storage of web app data on client side devices via Service Worker API, Cache Storage API, IndexedDB, etc. PWAs must work well on low-bandwidth networks and offline mode</a:t>
            </a:r>
          </a:p>
          <a:p>
            <a:pPr lvl="1">
              <a:lnSpc>
                <a:spcPct val="100000"/>
              </a:lnSpc>
            </a:pPr>
            <a:r>
              <a:rPr lang="en-US" sz="1400" dirty="0">
                <a:latin typeface="Graphik" panose="020B0503030202060203" pitchFamily="34" charset="77"/>
              </a:rPr>
              <a:t>Due to the aforementioned, PWAs behave similarly to native apps in terms of usability, performance, feature-set, and reliability.</a:t>
            </a:r>
          </a:p>
          <a:p>
            <a:pPr lvl="1">
              <a:lnSpc>
                <a:spcPct val="100000"/>
              </a:lnSpc>
            </a:pPr>
            <a:r>
              <a:rPr lang="en-US" sz="1400" dirty="0">
                <a:latin typeface="Graphik" panose="020B0503030202060203" pitchFamily="34" charset="77"/>
              </a:rPr>
              <a:t>Background Sync: ability to alter data on client side devices without user intervention after the user has added the PWA to their home screen.</a:t>
            </a:r>
          </a:p>
          <a:p>
            <a:pPr lvl="1">
              <a:lnSpc>
                <a:spcPct val="100000"/>
              </a:lnSpc>
            </a:pPr>
            <a:r>
              <a:rPr lang="en-US" sz="1400" dirty="0">
                <a:latin typeface="Graphik" panose="020B0503030202060203" pitchFamily="34" charset="77"/>
              </a:rPr>
              <a:t>Push Notifications: ability to push notifications to client side users via Web Notifications API once they have our PWA on their device. Users can opt-in/opt-out of notifications.</a:t>
            </a:r>
          </a:p>
          <a:p>
            <a:pPr lvl="1">
              <a:lnSpc>
                <a:spcPct val="100000"/>
              </a:lnSpc>
            </a:pPr>
            <a:r>
              <a:rPr lang="en-US" sz="1400" dirty="0">
                <a:latin typeface="Graphik" panose="020B0503030202060203" pitchFamily="34" charset="77"/>
              </a:rPr>
              <a:t>Chrome/Android support for PWAs is quite mature, while iOS support is far behind and not yet ready for go-live. PWAs will also be supported on Windows 10. Google and Microsoft are the two biggest proponents of PWAs.</a:t>
            </a:r>
          </a:p>
          <a:p>
            <a:pPr lvl="1">
              <a:lnSpc>
                <a:spcPct val="100000"/>
              </a:lnSpc>
            </a:pPr>
            <a:r>
              <a:rPr lang="en-US" sz="1400" dirty="0">
                <a:latin typeface="Graphik" panose="020B0503030202060203" pitchFamily="34" charset="77"/>
              </a:rPr>
              <a:t>Since a PWA is simply a web application with access to device native APIs and features, it can act as a foundational enabler in eventually minimizing or eliminating native mobile app development for simple apps. For example, Uber, Lyft and Starbucks have their own PWAs that offer nearly the same level of functionality as their native mobile apps. The reduction in development time and time-to-market for a PWA are undeniable.</a:t>
            </a:r>
          </a:p>
          <a:p>
            <a:pPr lvl="1">
              <a:lnSpc>
                <a:spcPct val="100000"/>
              </a:lnSpc>
            </a:pPr>
            <a:r>
              <a:rPr lang="en-US" sz="1400" dirty="0">
                <a:latin typeface="Graphik" panose="020B0503030202060203" pitchFamily="34" charset="77"/>
              </a:rPr>
              <a:t>It is vital to keep in mind that PWAs and native mobile apps must exist together until PWA support is mature across all major platforms and browsers that our customers are using.</a:t>
            </a:r>
          </a:p>
          <a:p>
            <a:pPr lvl="1"/>
            <a:endParaRPr lang="en-US" sz="1400" dirty="0">
              <a:latin typeface="Graphik" panose="020B0503030202060203" pitchFamily="34" charset="77"/>
            </a:endParaRPr>
          </a:p>
        </p:txBody>
      </p:sp>
      <p:sp>
        <p:nvSpPr>
          <p:cNvPr id="4" name="Footer Placeholder 2">
            <a:extLst>
              <a:ext uri="{FF2B5EF4-FFF2-40B4-BE49-F238E27FC236}">
                <a16:creationId xmlns:a16="http://schemas.microsoft.com/office/drawing/2014/main" id="{CE683F57-D3C2-544E-B6EA-9C839196D64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12" name="Straight Connector 11">
            <a:extLst>
              <a:ext uri="{FF2B5EF4-FFF2-40B4-BE49-F238E27FC236}">
                <a16:creationId xmlns:a16="http://schemas.microsoft.com/office/drawing/2014/main" id="{08FAF799-E264-5F48-9F32-E48DCB77668A}"/>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732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759D7-D71C-F243-8D7D-C1FB2A6642AC}"/>
              </a:ext>
            </a:extLst>
          </p:cNvPr>
          <p:cNvSpPr>
            <a:spLocks noGrp="1"/>
          </p:cNvSpPr>
          <p:nvPr>
            <p:ph type="title"/>
          </p:nvPr>
        </p:nvSpPr>
        <p:spPr>
          <a:xfrm>
            <a:off x="838200" y="245857"/>
            <a:ext cx="10515600" cy="709913"/>
          </a:xfrm>
        </p:spPr>
        <p:txBody>
          <a:bodyPr/>
          <a:lstStyle/>
          <a:p>
            <a:r>
              <a:rPr lang="en-US" dirty="0">
                <a:latin typeface="Graphik" panose="020B0503030202060203" pitchFamily="34" charset="77"/>
              </a:rPr>
              <a:t>Why should we create PWAs?</a:t>
            </a:r>
          </a:p>
        </p:txBody>
      </p:sp>
      <p:sp>
        <p:nvSpPr>
          <p:cNvPr id="3" name="Content Placeholder 2">
            <a:extLst>
              <a:ext uri="{FF2B5EF4-FFF2-40B4-BE49-F238E27FC236}">
                <a16:creationId xmlns:a16="http://schemas.microsoft.com/office/drawing/2014/main" id="{3A0ADD50-4972-8B49-AB89-D0B83AB75140}"/>
              </a:ext>
            </a:extLst>
          </p:cNvPr>
          <p:cNvSpPr>
            <a:spLocks noGrp="1"/>
          </p:cNvSpPr>
          <p:nvPr>
            <p:ph idx="1"/>
          </p:nvPr>
        </p:nvSpPr>
        <p:spPr>
          <a:xfrm>
            <a:off x="838200" y="1152938"/>
            <a:ext cx="10515600" cy="5357191"/>
          </a:xfrm>
        </p:spPr>
        <p:txBody>
          <a:bodyPr>
            <a:normAutofit fontScale="62500" lnSpcReduction="20000"/>
          </a:bodyPr>
          <a:lstStyle/>
          <a:p>
            <a:pPr>
              <a:lnSpc>
                <a:spcPct val="120000"/>
              </a:lnSpc>
            </a:pPr>
            <a:r>
              <a:rPr lang="en-US" sz="2200" dirty="0">
                <a:latin typeface="Graphik" panose="020B0503030202060203" pitchFamily="34" charset="77"/>
              </a:rPr>
              <a:t>The link below features an excellent video overview of why you should build a PWA. It is strongly recommended if you are less than 100% clear about the benefits of a PWA:</a:t>
            </a:r>
            <a:br>
              <a:rPr lang="en-US" sz="2200" dirty="0">
                <a:latin typeface="Graphik" panose="020B0503030202060203" pitchFamily="34" charset="77"/>
              </a:rPr>
            </a:br>
            <a:r>
              <a:rPr lang="en-US" sz="2200" dirty="0">
                <a:latin typeface="Graphik" panose="020B0503030202060203" pitchFamily="34" charset="77"/>
                <a:hlinkClick r:id="rId2"/>
              </a:rPr>
              <a:t>https://developers.google.com/web/ilt/pwa/why-build-pwa</a:t>
            </a:r>
            <a:endParaRPr lang="en-US" sz="1400" dirty="0">
              <a:latin typeface="Graphik" panose="020B0503030202060203" pitchFamily="34" charset="77"/>
            </a:endParaRPr>
          </a:p>
          <a:p>
            <a:pPr>
              <a:lnSpc>
                <a:spcPct val="120000"/>
              </a:lnSpc>
            </a:pPr>
            <a:r>
              <a:rPr lang="en-US" sz="2200" dirty="0">
                <a:latin typeface="Graphik" panose="020B0503030202060203" pitchFamily="34" charset="77"/>
              </a:rPr>
              <a:t>It is vital to understand that PWAs are not an esoteric technology, or paradigm. Many modern web applications are already responsive. The "Progressive" in PWA means we are going to leverage offline caching and gain access to some native device level APIs to increase app performance, feature-set, and usability. In short, transforming a responsive site to a PWA means that we are adding a set of features to our existing web app.</a:t>
            </a:r>
            <a:endParaRPr lang="en-US" sz="1400" dirty="0">
              <a:latin typeface="Graphik" panose="020B0503030202060203" pitchFamily="34" charset="77"/>
            </a:endParaRPr>
          </a:p>
          <a:p>
            <a:pPr>
              <a:lnSpc>
                <a:spcPct val="120000"/>
              </a:lnSpc>
            </a:pPr>
            <a:r>
              <a:rPr lang="en-US" sz="2200" dirty="0">
                <a:latin typeface="Graphik" panose="020B0503030202060203" pitchFamily="34" charset="77"/>
              </a:rPr>
              <a:t>PWA support and performance is excellent on Android devices (soon supported on Windows desktops). It is vital to keep in mind that PWA support on Apple devices is still very crude (as of iOS 12). PWA success on iOS faces serious hurdles until Apple makes significant improvements to PWA support. Some experts identify 2020 as that year. It important to note that Apple’s lack of support for PWAs is largely a strategic business decision because PWAs threaten their App Store business model. PWAs do not require any app store. Thus, companies can’t control who how app providers reach their customers, or take a cut from app purchases.</a:t>
            </a:r>
            <a:endParaRPr lang="en-US" sz="1400" dirty="0">
              <a:latin typeface="Graphik" panose="020B0503030202060203" pitchFamily="34" charset="77"/>
            </a:endParaRPr>
          </a:p>
          <a:p>
            <a:pPr>
              <a:lnSpc>
                <a:spcPct val="120000"/>
              </a:lnSpc>
            </a:pPr>
            <a:r>
              <a:rPr lang="en-US" sz="2200" dirty="0">
                <a:latin typeface="Graphik" panose="020B0503030202060203" pitchFamily="34" charset="77"/>
              </a:rPr>
              <a:t>Converting a web app to a PWA does not require massive development undertaking. You can get started by creating some user stories that call for features and capabilities that a PWA can provide (offline caching, notifications, etc.). However, it is also vital to keep in mind that UX research and execution, as well as involvement and buy-in from business stakeholders are essential core components of successful PWA rollout and adoption. In terms of technical ability, we can deliver a PWA, but the main challenge will be to get our customers to form a habit around using it.</a:t>
            </a:r>
          </a:p>
          <a:p>
            <a:pPr>
              <a:lnSpc>
                <a:spcPct val="120000"/>
              </a:lnSpc>
            </a:pPr>
            <a:r>
              <a:rPr lang="en-US" sz="2200" dirty="0">
                <a:latin typeface="Graphik" panose="020B0503030202060203" pitchFamily="34" charset="77"/>
              </a:rPr>
              <a:t>PWA stats and case studies: </a:t>
            </a:r>
          </a:p>
          <a:p>
            <a:pPr lvl="1">
              <a:lnSpc>
                <a:spcPct val="120000"/>
              </a:lnSpc>
            </a:pPr>
            <a:r>
              <a:rPr lang="en-US" sz="2200" dirty="0">
                <a:latin typeface="Graphik" panose="020B0503030202060203" pitchFamily="34" charset="77"/>
                <a:hlinkClick r:id="rId3"/>
              </a:rPr>
              <a:t>https://www.pwastats.com/</a:t>
            </a:r>
            <a:endParaRPr lang="en-US" sz="2200" dirty="0">
              <a:latin typeface="Graphik" panose="020B0503030202060203" pitchFamily="34" charset="77"/>
            </a:endParaRPr>
          </a:p>
          <a:p>
            <a:pPr lvl="1">
              <a:lnSpc>
                <a:spcPct val="120000"/>
              </a:lnSpc>
            </a:pPr>
            <a:r>
              <a:rPr lang="en-US" sz="2200" dirty="0">
                <a:latin typeface="Graphik" panose="020B0503030202060203" pitchFamily="34" charset="77"/>
                <a:hlinkClick r:id="rId4"/>
              </a:rPr>
              <a:t>https://developers.google.com/web/showcase/</a:t>
            </a:r>
            <a:endParaRPr lang="en-US" sz="2200" dirty="0">
              <a:latin typeface="Graphik" panose="020B0503030202060203" pitchFamily="34" charset="77"/>
            </a:endParaRPr>
          </a:p>
          <a:p>
            <a:pPr lvl="2"/>
            <a:endParaRPr lang="en-US" sz="1200" dirty="0">
              <a:latin typeface="Graphik" panose="020B0503030202060203" pitchFamily="34" charset="77"/>
            </a:endParaRPr>
          </a:p>
          <a:p>
            <a:pPr lvl="1"/>
            <a:endParaRPr lang="en-US" sz="1400" dirty="0">
              <a:latin typeface="Graphik" panose="020B0503030202060203" pitchFamily="34" charset="77"/>
            </a:endParaRPr>
          </a:p>
        </p:txBody>
      </p:sp>
      <p:sp>
        <p:nvSpPr>
          <p:cNvPr id="4" name="Footer Placeholder 2">
            <a:extLst>
              <a:ext uri="{FF2B5EF4-FFF2-40B4-BE49-F238E27FC236}">
                <a16:creationId xmlns:a16="http://schemas.microsoft.com/office/drawing/2014/main" id="{CE683F57-D3C2-544E-B6EA-9C839196D64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5" name="Straight Connector 4">
            <a:extLst>
              <a:ext uri="{FF2B5EF4-FFF2-40B4-BE49-F238E27FC236}">
                <a16:creationId xmlns:a16="http://schemas.microsoft.com/office/drawing/2014/main" id="{ED43AD47-8E62-0149-B105-46ECD6184DA7}"/>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4342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4A8CF-93A4-0F49-9CF8-E76B00C1AC9D}"/>
              </a:ext>
            </a:extLst>
          </p:cNvPr>
          <p:cNvSpPr>
            <a:spLocks noGrp="1"/>
          </p:cNvSpPr>
          <p:nvPr>
            <p:ph type="title"/>
          </p:nvPr>
        </p:nvSpPr>
        <p:spPr>
          <a:xfrm>
            <a:off x="838200" y="278627"/>
            <a:ext cx="10515600" cy="796410"/>
          </a:xfrm>
        </p:spPr>
        <p:txBody>
          <a:bodyPr/>
          <a:lstStyle/>
          <a:p>
            <a:r>
              <a:rPr lang="en-US" dirty="0"/>
              <a:t>PWA Core Concept: App Shell</a:t>
            </a:r>
          </a:p>
        </p:txBody>
      </p:sp>
      <p:sp>
        <p:nvSpPr>
          <p:cNvPr id="3" name="Content Placeholder 2">
            <a:extLst>
              <a:ext uri="{FF2B5EF4-FFF2-40B4-BE49-F238E27FC236}">
                <a16:creationId xmlns:a16="http://schemas.microsoft.com/office/drawing/2014/main" id="{623FA23C-3239-A443-ADBD-E8DC01A1C7DA}"/>
              </a:ext>
            </a:extLst>
          </p:cNvPr>
          <p:cNvSpPr>
            <a:spLocks noGrp="1"/>
          </p:cNvSpPr>
          <p:nvPr>
            <p:ph idx="1"/>
          </p:nvPr>
        </p:nvSpPr>
        <p:spPr>
          <a:xfrm>
            <a:off x="838200" y="1172818"/>
            <a:ext cx="10515600" cy="1272208"/>
          </a:xfrm>
        </p:spPr>
        <p:txBody>
          <a:bodyPr>
            <a:normAutofit/>
          </a:bodyPr>
          <a:lstStyle/>
          <a:p>
            <a:r>
              <a:rPr lang="en-US" sz="1400" dirty="0">
                <a:latin typeface="Graphik" panose="020B0503030202060203" pitchFamily="34" charset="77"/>
              </a:rPr>
              <a:t>PWAs tend to be architected around an application shell that represents the UI. The shell resources are stored on the client device so that the app works offline and populates its content using JavaScript. If the app shell has been cached by a Service Worker, then on repeat visits your app will render on the screen really fast without the network. Making use of an app shell is not a hard requirement for building PWAs, but it can result in significant performance gains when cached and served correctly. This reliably and instantly loads on your users' screens, similar to what is seen in native applications.</a:t>
            </a:r>
          </a:p>
          <a:p>
            <a:endParaRPr lang="en-US" sz="1400" dirty="0">
              <a:latin typeface="Graphik" panose="020B0503030202060203" pitchFamily="34" charset="77"/>
            </a:endParaRPr>
          </a:p>
        </p:txBody>
      </p:sp>
      <p:pic>
        <p:nvPicPr>
          <p:cNvPr id="4" name="Content Placeholder 5">
            <a:extLst>
              <a:ext uri="{FF2B5EF4-FFF2-40B4-BE49-F238E27FC236}">
                <a16:creationId xmlns:a16="http://schemas.microsoft.com/office/drawing/2014/main" id="{7CCEBBCE-9C97-164C-8580-BC735A8EF417}"/>
              </a:ext>
            </a:extLst>
          </p:cNvPr>
          <p:cNvPicPr>
            <a:picLocks noChangeAspect="1"/>
          </p:cNvPicPr>
          <p:nvPr/>
        </p:nvPicPr>
        <p:blipFill>
          <a:blip r:embed="rId2"/>
          <a:stretch>
            <a:fillRect/>
          </a:stretch>
        </p:blipFill>
        <p:spPr>
          <a:xfrm>
            <a:off x="1192695" y="2542807"/>
            <a:ext cx="8213737" cy="3997521"/>
          </a:xfrm>
          <a:prstGeom prst="rect">
            <a:avLst/>
          </a:prstGeom>
        </p:spPr>
      </p:pic>
      <p:sp>
        <p:nvSpPr>
          <p:cNvPr id="5" name="Footer Placeholder 2">
            <a:extLst>
              <a:ext uri="{FF2B5EF4-FFF2-40B4-BE49-F238E27FC236}">
                <a16:creationId xmlns:a16="http://schemas.microsoft.com/office/drawing/2014/main" id="{FDA02730-B123-C54A-8012-DDAA64BB2DFB}"/>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6" name="Straight Connector 5">
            <a:extLst>
              <a:ext uri="{FF2B5EF4-FFF2-40B4-BE49-F238E27FC236}">
                <a16:creationId xmlns:a16="http://schemas.microsoft.com/office/drawing/2014/main" id="{F6B60BC0-E6E3-6648-8AB1-A0A0051CB951}"/>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744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759D7-D71C-F243-8D7D-C1FB2A6642AC}"/>
              </a:ext>
            </a:extLst>
          </p:cNvPr>
          <p:cNvSpPr>
            <a:spLocks noGrp="1"/>
          </p:cNvSpPr>
          <p:nvPr>
            <p:ph type="title"/>
          </p:nvPr>
        </p:nvSpPr>
        <p:spPr>
          <a:xfrm>
            <a:off x="838200" y="245857"/>
            <a:ext cx="10515600" cy="709913"/>
          </a:xfrm>
        </p:spPr>
        <p:txBody>
          <a:bodyPr/>
          <a:lstStyle/>
          <a:p>
            <a:r>
              <a:rPr lang="en-US" dirty="0">
                <a:latin typeface="Graphik" panose="020B0503030202060203" pitchFamily="34" charset="77"/>
              </a:rPr>
              <a:t>PWA Architecture</a:t>
            </a:r>
          </a:p>
        </p:txBody>
      </p:sp>
      <p:sp>
        <p:nvSpPr>
          <p:cNvPr id="14" name="Content Placeholder 13">
            <a:extLst>
              <a:ext uri="{FF2B5EF4-FFF2-40B4-BE49-F238E27FC236}">
                <a16:creationId xmlns:a16="http://schemas.microsoft.com/office/drawing/2014/main" id="{D78FC85F-A7FE-2B4D-92E0-316E50057516}"/>
              </a:ext>
            </a:extLst>
          </p:cNvPr>
          <p:cNvSpPr>
            <a:spLocks noGrp="1"/>
          </p:cNvSpPr>
          <p:nvPr>
            <p:ph idx="1"/>
          </p:nvPr>
        </p:nvSpPr>
        <p:spPr>
          <a:xfrm>
            <a:off x="838200" y="955771"/>
            <a:ext cx="10515600" cy="4351726"/>
          </a:xfrm>
        </p:spPr>
        <p:txBody>
          <a:bodyPr>
            <a:normAutofit/>
          </a:bodyPr>
          <a:lstStyle/>
          <a:p>
            <a:pPr>
              <a:lnSpc>
                <a:spcPct val="100000"/>
              </a:lnSpc>
            </a:pPr>
            <a:r>
              <a:rPr lang="en-US" sz="1400" b="1" dirty="0">
                <a:latin typeface="Graphik" panose="020B0503030202060203" pitchFamily="34" charset="77"/>
              </a:rPr>
              <a:t>Server-side rendering (SSR):</a:t>
            </a:r>
            <a:r>
              <a:rPr lang="en-US" sz="1400" dirty="0">
                <a:latin typeface="Graphik" panose="020B0503030202060203" pitchFamily="34" charset="77"/>
              </a:rPr>
              <a:t> The browser fetches the page over HTTP/HTTPS and receives a complete page with any dynamic data pre-rendered. Server-side rendering is nice because:</a:t>
            </a:r>
          </a:p>
          <a:p>
            <a:pPr lvl="1">
              <a:lnSpc>
                <a:spcPct val="100000"/>
              </a:lnSpc>
            </a:pPr>
            <a:r>
              <a:rPr lang="en-US" sz="1200" dirty="0">
                <a:latin typeface="Graphik" panose="020B0503030202060203" pitchFamily="34" charset="77"/>
              </a:rPr>
              <a:t>SSR can provide a quick time to first render. On the other hand, the consequence of reloading a SSR page is you end up throwing away your entire DOM for each navigation. That means having to pay the cost of parsing, rendering, and laying out the resources on the page each time.</a:t>
            </a:r>
          </a:p>
          <a:p>
            <a:pPr lvl="1">
              <a:lnSpc>
                <a:spcPct val="100000"/>
              </a:lnSpc>
            </a:pPr>
            <a:r>
              <a:rPr lang="en-US" sz="1200" dirty="0">
                <a:latin typeface="Graphik" panose="020B0503030202060203" pitchFamily="34" charset="77"/>
              </a:rPr>
              <a:t>SSR is a mature technique with a significant amount of tooling to support it. Also, SSR pages work across a range of browsers without concern over differences in JavaScript implementations.</a:t>
            </a:r>
          </a:p>
          <a:p>
            <a:pPr>
              <a:lnSpc>
                <a:spcPct val="100000"/>
              </a:lnSpc>
            </a:pPr>
            <a:r>
              <a:rPr lang="en-US" sz="1400" b="1" dirty="0">
                <a:latin typeface="Graphik" panose="020B0503030202060203" pitchFamily="34" charset="77"/>
              </a:rPr>
              <a:t>Client-side rendering (CSR):</a:t>
            </a:r>
            <a:r>
              <a:rPr lang="en-US" sz="1400" dirty="0">
                <a:latin typeface="Graphik" panose="020B0503030202060203" pitchFamily="34" charset="77"/>
              </a:rPr>
              <a:t> When JavaScript runs in the browser and manipulates the DOM. The benefit of CSR is that it offloads page updates to the client, so that screen updates occur instantly when the user clicks, rather than waiting for the server to respond with rendering information. Thus, when data has changed after the initial page render, CSR can selectively re-render portions of the page (or reload the entire page) when new data is received from the server or following user interaction.</a:t>
            </a:r>
          </a:p>
          <a:p>
            <a:pPr>
              <a:lnSpc>
                <a:spcPct val="100000"/>
              </a:lnSpc>
            </a:pPr>
            <a:r>
              <a:rPr lang="en-US" sz="1400" b="1" dirty="0">
                <a:latin typeface="Graphik" panose="020B0503030202060203" pitchFamily="34" charset="77"/>
              </a:rPr>
              <a:t>Hybrid:</a:t>
            </a:r>
            <a:r>
              <a:rPr lang="en-US" sz="1400" dirty="0">
                <a:latin typeface="Graphik" panose="020B0503030202060203" pitchFamily="34" charset="77"/>
              </a:rPr>
              <a:t> A combination SSR and CSR. Whenever possible, the best practice is to combine SSR and CSR so that you first render the page on the server side using data from the server directly. When the client gets the page, the service worker caches everything it needs for the shell (interactive widgets and all). Once the shell is cached, it can query the server for data and re-render the client (the rendering switches to dynamically getting data and displaying fresh updates). In essence, the initial page loads quickly using SSR and after that initial load the client has the option of re-rendering the page with only the parts that must be updated.</a:t>
            </a:r>
            <a:endParaRPr lang="en-US" sz="1400" b="1" dirty="0">
              <a:latin typeface="Graphik" panose="020B0503030202060203" pitchFamily="34" charset="77"/>
            </a:endParaRPr>
          </a:p>
        </p:txBody>
      </p:sp>
      <p:sp>
        <p:nvSpPr>
          <p:cNvPr id="4" name="Footer Placeholder 2">
            <a:extLst>
              <a:ext uri="{FF2B5EF4-FFF2-40B4-BE49-F238E27FC236}">
                <a16:creationId xmlns:a16="http://schemas.microsoft.com/office/drawing/2014/main" id="{CE683F57-D3C2-544E-B6EA-9C839196D64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15" name="Straight Connector 14">
            <a:extLst>
              <a:ext uri="{FF2B5EF4-FFF2-40B4-BE49-F238E27FC236}">
                <a16:creationId xmlns:a16="http://schemas.microsoft.com/office/drawing/2014/main" id="{2398BCE2-5F70-374B-883C-9FF2B8AD2DE1}"/>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915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33A461A-04F5-2D46-BEA6-B71E8B71B8F9}"/>
              </a:ext>
            </a:extLst>
          </p:cNvPr>
          <p:cNvPicPr>
            <a:picLocks noGrp="1" noChangeAspect="1"/>
          </p:cNvPicPr>
          <p:nvPr>
            <p:ph idx="1"/>
          </p:nvPr>
        </p:nvPicPr>
        <p:blipFill rotWithShape="1">
          <a:blip r:embed="rId2"/>
          <a:srcRect r="44" b="6126"/>
          <a:stretch/>
        </p:blipFill>
        <p:spPr>
          <a:xfrm>
            <a:off x="-5421" y="0"/>
            <a:ext cx="12197422" cy="6437870"/>
          </a:xfrm>
          <a:prstGeom prst="rect">
            <a:avLst/>
          </a:prstGeom>
        </p:spPr>
      </p:pic>
      <p:sp>
        <p:nvSpPr>
          <p:cNvPr id="6" name="Footer Placeholder 2">
            <a:extLst>
              <a:ext uri="{FF2B5EF4-FFF2-40B4-BE49-F238E27FC236}">
                <a16:creationId xmlns:a16="http://schemas.microsoft.com/office/drawing/2014/main" id="{D53827FF-06A8-9E44-89D8-0A0B0AA97AC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spTree>
    <p:extLst>
      <p:ext uri="{BB962C8B-B14F-4D97-AF65-F5344CB8AC3E}">
        <p14:creationId xmlns:p14="http://schemas.microsoft.com/office/powerpoint/2010/main" val="872002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AFD52FC-FE11-5D40-B5CD-73BB0EA2A588}"/>
              </a:ext>
            </a:extLst>
          </p:cNvPr>
          <p:cNvPicPr>
            <a:picLocks noChangeAspect="1"/>
          </p:cNvPicPr>
          <p:nvPr/>
        </p:nvPicPr>
        <p:blipFill rotWithShape="1">
          <a:blip r:embed="rId2"/>
          <a:srcRect b="5225"/>
          <a:stretch/>
        </p:blipFill>
        <p:spPr>
          <a:xfrm>
            <a:off x="0" y="0"/>
            <a:ext cx="12192000" cy="6499654"/>
          </a:xfrm>
          <a:prstGeom prst="rect">
            <a:avLst/>
          </a:prstGeom>
        </p:spPr>
      </p:pic>
      <p:sp>
        <p:nvSpPr>
          <p:cNvPr id="6" name="Footer Placeholder 2">
            <a:extLst>
              <a:ext uri="{FF2B5EF4-FFF2-40B4-BE49-F238E27FC236}">
                <a16:creationId xmlns:a16="http://schemas.microsoft.com/office/drawing/2014/main" id="{4FF497D3-42BA-9048-A972-C4971040E538}"/>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spTree>
    <p:extLst>
      <p:ext uri="{BB962C8B-B14F-4D97-AF65-F5344CB8AC3E}">
        <p14:creationId xmlns:p14="http://schemas.microsoft.com/office/powerpoint/2010/main" val="3987884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411721A-ADBD-E54C-8BA8-DA5DE838EBA0}"/>
              </a:ext>
            </a:extLst>
          </p:cNvPr>
          <p:cNvPicPr>
            <a:picLocks noChangeAspect="1"/>
          </p:cNvPicPr>
          <p:nvPr/>
        </p:nvPicPr>
        <p:blipFill rotWithShape="1">
          <a:blip r:embed="rId2"/>
          <a:srcRect b="5405"/>
          <a:stretch/>
        </p:blipFill>
        <p:spPr>
          <a:xfrm>
            <a:off x="0" y="0"/>
            <a:ext cx="12192000" cy="6487297"/>
          </a:xfrm>
          <a:prstGeom prst="rect">
            <a:avLst/>
          </a:prstGeom>
        </p:spPr>
      </p:pic>
      <p:sp>
        <p:nvSpPr>
          <p:cNvPr id="6" name="Footer Placeholder 2">
            <a:extLst>
              <a:ext uri="{FF2B5EF4-FFF2-40B4-BE49-F238E27FC236}">
                <a16:creationId xmlns:a16="http://schemas.microsoft.com/office/drawing/2014/main" id="{15CDEFAA-6017-4C45-8F57-E4A32E69B5FA}"/>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spTree>
    <p:extLst>
      <p:ext uri="{BB962C8B-B14F-4D97-AF65-F5344CB8AC3E}">
        <p14:creationId xmlns:p14="http://schemas.microsoft.com/office/powerpoint/2010/main" val="337716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7CA4471-E525-D342-83F8-D28848B11C30}"/>
              </a:ext>
            </a:extLst>
          </p:cNvPr>
          <p:cNvPicPr>
            <a:picLocks noChangeAspect="1"/>
          </p:cNvPicPr>
          <p:nvPr/>
        </p:nvPicPr>
        <p:blipFill rotWithShape="1">
          <a:blip r:embed="rId2"/>
          <a:srcRect b="5405"/>
          <a:stretch/>
        </p:blipFill>
        <p:spPr>
          <a:xfrm>
            <a:off x="0" y="0"/>
            <a:ext cx="12192000" cy="6487297"/>
          </a:xfrm>
          <a:prstGeom prst="rect">
            <a:avLst/>
          </a:prstGeom>
        </p:spPr>
      </p:pic>
      <p:sp>
        <p:nvSpPr>
          <p:cNvPr id="6" name="Footer Placeholder 2">
            <a:extLst>
              <a:ext uri="{FF2B5EF4-FFF2-40B4-BE49-F238E27FC236}">
                <a16:creationId xmlns:a16="http://schemas.microsoft.com/office/drawing/2014/main" id="{F227FABB-93F7-D04D-A03C-061029BCC897}"/>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spTree>
    <p:extLst>
      <p:ext uri="{BB962C8B-B14F-4D97-AF65-F5344CB8AC3E}">
        <p14:creationId xmlns:p14="http://schemas.microsoft.com/office/powerpoint/2010/main" val="14851687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259</TotalTime>
  <Words>832</Words>
  <Application>Microsoft Office PowerPoint</Application>
  <PresentationFormat>Widescreen</PresentationFormat>
  <Paragraphs>78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Graphik</vt:lpstr>
      <vt:lpstr>Office Theme</vt:lpstr>
      <vt:lpstr>AMEREN.COM PROGRESSIVE WEB APP ARCHITECTURE</vt:lpstr>
      <vt:lpstr>Progressive Web App Intro</vt:lpstr>
      <vt:lpstr>Why should we create PWAs?</vt:lpstr>
      <vt:lpstr>PWA Core Concept: App Shell</vt:lpstr>
      <vt:lpstr>PWA Architecture</vt:lpstr>
      <vt:lpstr>PowerPoint Presentation</vt:lpstr>
      <vt:lpstr>PowerPoint Presentation</vt:lpstr>
      <vt:lpstr>PowerPoint Presentation</vt:lpstr>
      <vt:lpstr>PowerPoint Presentation</vt:lpstr>
      <vt:lpstr>PWA Architectural Pattern Examples</vt:lpstr>
      <vt:lpstr>Author 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Thanki, Jimmy</dc:creator>
  <cp:lastModifiedBy>Anoth, Bash</cp:lastModifiedBy>
  <cp:revision>40</cp:revision>
  <cp:lastPrinted>2019-05-21T13:42:27Z</cp:lastPrinted>
  <dcterms:created xsi:type="dcterms:W3CDTF">2019-05-20T17:44:06Z</dcterms:created>
  <dcterms:modified xsi:type="dcterms:W3CDTF">2019-05-21T13:42:59Z</dcterms:modified>
</cp:coreProperties>
</file>